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8"/>
  </p:notesMasterIdLst>
  <p:handoutMasterIdLst>
    <p:handoutMasterId r:id="rId19"/>
  </p:handoutMasterIdLst>
  <p:sldIdLst>
    <p:sldId id="256" r:id="rId5"/>
    <p:sldId id="296" r:id="rId6"/>
    <p:sldId id="328" r:id="rId7"/>
    <p:sldId id="330" r:id="rId8"/>
    <p:sldId id="332" r:id="rId9"/>
    <p:sldId id="283" r:id="rId10"/>
    <p:sldId id="284" r:id="rId11"/>
    <p:sldId id="342" r:id="rId12"/>
    <p:sldId id="338" r:id="rId13"/>
    <p:sldId id="336" r:id="rId14"/>
    <p:sldId id="341" r:id="rId15"/>
    <p:sldId id="339" r:id="rId16"/>
    <p:sldId id="340" r:id="rId17"/>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9E5"/>
    <a:srgbClr val="FFE5F3"/>
    <a:srgbClr val="E50076"/>
    <a:srgbClr val="A4DCB3"/>
    <a:srgbClr val="77CB8D"/>
    <a:srgbClr val="FFFFFF"/>
    <a:srgbClr val="E6E6E6"/>
    <a:srgbClr val="4B2582"/>
    <a:srgbClr val="4BFFFF"/>
    <a:srgbClr val="341C6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B15C7E-A04E-4F18-9605-38FD0FA2A1BB}" v="14" dt="2020-11-18T08:04:58.960"/>
    <p1510:client id="{6F6F76B6-39A6-4353-9A50-3BDFD3DF46EB}" v="1" dt="2020-11-18T12:53:09.344"/>
    <p1510:client id="{877E046C-AA41-4F32-BD89-3498CF30F3B3}" v="1666" dt="2020-11-18T08:43:42.8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Inget format, tabellrutnä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llanmörkt format 2 - Dekorfärg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llanmörkt format 2 - Dekorfärg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llanmörkt format 2 - Dekorfärg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2213" autoAdjust="0"/>
  </p:normalViewPr>
  <p:slideViewPr>
    <p:cSldViewPr snapToGrid="0">
      <p:cViewPr varScale="1">
        <p:scale>
          <a:sx n="39" d="100"/>
          <a:sy n="39" d="100"/>
        </p:scale>
        <p:origin x="2060" y="3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206767-5DCE-43F9-8D9E-723152777022}" type="doc">
      <dgm:prSet loTypeId="urn:microsoft.com/office/officeart/2005/8/layout/venn3" loCatId="relationship" qsTypeId="urn:microsoft.com/office/officeart/2005/8/quickstyle/simple1" qsCatId="simple" csTypeId="urn:microsoft.com/office/officeart/2005/8/colors/colorful1" csCatId="colorful" phldr="1"/>
      <dgm:spPr/>
      <dgm:t>
        <a:bodyPr/>
        <a:lstStyle/>
        <a:p>
          <a:endParaRPr lang="sv-SE"/>
        </a:p>
      </dgm:t>
    </dgm:pt>
    <dgm:pt modelId="{C3EEC22B-8398-407E-8584-ABB673183210}">
      <dgm:prSet phldrT="[Text]"/>
      <dgm:spPr/>
      <dgm:t>
        <a:bodyPr/>
        <a:lstStyle/>
        <a:p>
          <a:r>
            <a:rPr lang="sv-SE" dirty="0"/>
            <a:t>Teoretisk kunskap</a:t>
          </a:r>
        </a:p>
      </dgm:t>
    </dgm:pt>
    <dgm:pt modelId="{3B01FEB8-10C7-404C-B5A9-EE9D8B9315BE}" type="parTrans" cxnId="{5E742FC5-DC5A-4B01-9ADF-2387602821D0}">
      <dgm:prSet/>
      <dgm:spPr/>
      <dgm:t>
        <a:bodyPr/>
        <a:lstStyle/>
        <a:p>
          <a:endParaRPr lang="sv-SE"/>
        </a:p>
      </dgm:t>
    </dgm:pt>
    <dgm:pt modelId="{F600A328-27AC-42F4-912C-CCFAD0A4CED0}" type="sibTrans" cxnId="{5E742FC5-DC5A-4B01-9ADF-2387602821D0}">
      <dgm:prSet/>
      <dgm:spPr/>
      <dgm:t>
        <a:bodyPr/>
        <a:lstStyle/>
        <a:p>
          <a:endParaRPr lang="sv-SE"/>
        </a:p>
      </dgm:t>
    </dgm:pt>
    <dgm:pt modelId="{0C0477EE-9345-4C11-900C-72BF647DDC9A}">
      <dgm:prSet phldrT="[Text]"/>
      <dgm:spPr/>
      <dgm:t>
        <a:bodyPr/>
        <a:lstStyle/>
        <a:p>
          <a:r>
            <a:rPr lang="sv-SE" dirty="0"/>
            <a:t>Praktisk erfarenhet</a:t>
          </a:r>
        </a:p>
      </dgm:t>
    </dgm:pt>
    <dgm:pt modelId="{47D86876-0851-407A-A863-3EE6410D78F5}" type="parTrans" cxnId="{425325DE-C0F3-4D54-AA64-C3312E77E0C0}">
      <dgm:prSet/>
      <dgm:spPr/>
      <dgm:t>
        <a:bodyPr/>
        <a:lstStyle/>
        <a:p>
          <a:endParaRPr lang="sv-SE"/>
        </a:p>
      </dgm:t>
    </dgm:pt>
    <dgm:pt modelId="{65A4D650-B599-4B35-B95A-E5525544F323}" type="sibTrans" cxnId="{425325DE-C0F3-4D54-AA64-C3312E77E0C0}">
      <dgm:prSet/>
      <dgm:spPr/>
      <dgm:t>
        <a:bodyPr/>
        <a:lstStyle/>
        <a:p>
          <a:endParaRPr lang="sv-SE"/>
        </a:p>
      </dgm:t>
    </dgm:pt>
    <dgm:pt modelId="{E0509775-2F97-4C61-A44F-743D7A6023F0}" type="pres">
      <dgm:prSet presAssocID="{9E206767-5DCE-43F9-8D9E-723152777022}" presName="Name0" presStyleCnt="0">
        <dgm:presLayoutVars>
          <dgm:dir/>
          <dgm:resizeHandles val="exact"/>
        </dgm:presLayoutVars>
      </dgm:prSet>
      <dgm:spPr/>
    </dgm:pt>
    <dgm:pt modelId="{E3F5C291-2BCC-4B18-AE0E-914F52250C73}" type="pres">
      <dgm:prSet presAssocID="{C3EEC22B-8398-407E-8584-ABB673183210}" presName="Name5" presStyleLbl="vennNode1" presStyleIdx="0" presStyleCnt="2">
        <dgm:presLayoutVars>
          <dgm:bulletEnabled val="1"/>
        </dgm:presLayoutVars>
      </dgm:prSet>
      <dgm:spPr/>
    </dgm:pt>
    <dgm:pt modelId="{395B920E-97EB-4453-9260-8D7E5E9B73B8}" type="pres">
      <dgm:prSet presAssocID="{F600A328-27AC-42F4-912C-CCFAD0A4CED0}" presName="space" presStyleCnt="0"/>
      <dgm:spPr/>
    </dgm:pt>
    <dgm:pt modelId="{6DDEDFC0-5E6D-4E8A-A798-008C667B599E}" type="pres">
      <dgm:prSet presAssocID="{0C0477EE-9345-4C11-900C-72BF647DDC9A}" presName="Name5" presStyleLbl="vennNode1" presStyleIdx="1" presStyleCnt="2">
        <dgm:presLayoutVars>
          <dgm:bulletEnabled val="1"/>
        </dgm:presLayoutVars>
      </dgm:prSet>
      <dgm:spPr/>
    </dgm:pt>
  </dgm:ptLst>
  <dgm:cxnLst>
    <dgm:cxn modelId="{26384B43-B7AB-44B2-B7D2-E09D4AE47D42}" type="presOf" srcId="{C3EEC22B-8398-407E-8584-ABB673183210}" destId="{E3F5C291-2BCC-4B18-AE0E-914F52250C73}" srcOrd="0" destOrd="0" presId="urn:microsoft.com/office/officeart/2005/8/layout/venn3"/>
    <dgm:cxn modelId="{64973BBE-AD0D-49F8-8C9B-6DC94908DBC9}" type="presOf" srcId="{0C0477EE-9345-4C11-900C-72BF647DDC9A}" destId="{6DDEDFC0-5E6D-4E8A-A798-008C667B599E}" srcOrd="0" destOrd="0" presId="urn:microsoft.com/office/officeart/2005/8/layout/venn3"/>
    <dgm:cxn modelId="{5E742FC5-DC5A-4B01-9ADF-2387602821D0}" srcId="{9E206767-5DCE-43F9-8D9E-723152777022}" destId="{C3EEC22B-8398-407E-8584-ABB673183210}" srcOrd="0" destOrd="0" parTransId="{3B01FEB8-10C7-404C-B5A9-EE9D8B9315BE}" sibTransId="{F600A328-27AC-42F4-912C-CCFAD0A4CED0}"/>
    <dgm:cxn modelId="{61B2B3DC-37B0-4CA8-A4B3-B3A92B5593CC}" type="presOf" srcId="{9E206767-5DCE-43F9-8D9E-723152777022}" destId="{E0509775-2F97-4C61-A44F-743D7A6023F0}" srcOrd="0" destOrd="0" presId="urn:microsoft.com/office/officeart/2005/8/layout/venn3"/>
    <dgm:cxn modelId="{425325DE-C0F3-4D54-AA64-C3312E77E0C0}" srcId="{9E206767-5DCE-43F9-8D9E-723152777022}" destId="{0C0477EE-9345-4C11-900C-72BF647DDC9A}" srcOrd="1" destOrd="0" parTransId="{47D86876-0851-407A-A863-3EE6410D78F5}" sibTransId="{65A4D650-B599-4B35-B95A-E5525544F323}"/>
    <dgm:cxn modelId="{6F160B10-3541-49F0-9CF9-D8C0E2C3D2BA}" type="presParOf" srcId="{E0509775-2F97-4C61-A44F-743D7A6023F0}" destId="{E3F5C291-2BCC-4B18-AE0E-914F52250C73}" srcOrd="0" destOrd="0" presId="urn:microsoft.com/office/officeart/2005/8/layout/venn3"/>
    <dgm:cxn modelId="{2AD6C321-F388-4DDD-927B-E54583B8781A}" type="presParOf" srcId="{E0509775-2F97-4C61-A44F-743D7A6023F0}" destId="{395B920E-97EB-4453-9260-8D7E5E9B73B8}" srcOrd="1" destOrd="0" presId="urn:microsoft.com/office/officeart/2005/8/layout/venn3"/>
    <dgm:cxn modelId="{27D49FF4-B03E-4AD4-8F9A-435EEF83EF28}" type="presParOf" srcId="{E0509775-2F97-4C61-A44F-743D7A6023F0}" destId="{6DDEDFC0-5E6D-4E8A-A798-008C667B599E}" srcOrd="2"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F5C291-2BCC-4B18-AE0E-914F52250C73}">
      <dsp:nvSpPr>
        <dsp:cNvPr id="0" name=""/>
        <dsp:cNvSpPr/>
      </dsp:nvSpPr>
      <dsp:spPr>
        <a:xfrm>
          <a:off x="4665" y="205710"/>
          <a:ext cx="3312412" cy="3312412"/>
        </a:xfrm>
        <a:prstGeom prst="ellipse">
          <a:avLst/>
        </a:prstGeom>
        <a:solidFill>
          <a:schemeClr val="accent2">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82293" tIns="45720" rIns="182293" bIns="45720" numCol="1" spcCol="1270" anchor="ctr" anchorCtr="0">
          <a:noAutofit/>
        </a:bodyPr>
        <a:lstStyle/>
        <a:p>
          <a:pPr marL="0" lvl="0" indent="0" algn="ctr" defTabSz="1600200">
            <a:lnSpc>
              <a:spcPct val="90000"/>
            </a:lnSpc>
            <a:spcBef>
              <a:spcPct val="0"/>
            </a:spcBef>
            <a:spcAft>
              <a:spcPct val="35000"/>
            </a:spcAft>
            <a:buNone/>
          </a:pPr>
          <a:r>
            <a:rPr lang="sv-SE" sz="3600" kern="1200" dirty="0"/>
            <a:t>Teoretisk kunskap</a:t>
          </a:r>
        </a:p>
      </dsp:txBody>
      <dsp:txXfrm>
        <a:off x="489757" y="690802"/>
        <a:ext cx="2342228" cy="2342228"/>
      </dsp:txXfrm>
    </dsp:sp>
    <dsp:sp modelId="{6DDEDFC0-5E6D-4E8A-A798-008C667B599E}">
      <dsp:nvSpPr>
        <dsp:cNvPr id="0" name=""/>
        <dsp:cNvSpPr/>
      </dsp:nvSpPr>
      <dsp:spPr>
        <a:xfrm>
          <a:off x="2654595" y="205710"/>
          <a:ext cx="3312412" cy="3312412"/>
        </a:xfrm>
        <a:prstGeom prst="ellipse">
          <a:avLst/>
        </a:prstGeom>
        <a:solidFill>
          <a:schemeClr val="accent3">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82293" tIns="45720" rIns="182293" bIns="45720" numCol="1" spcCol="1270" anchor="ctr" anchorCtr="0">
          <a:noAutofit/>
        </a:bodyPr>
        <a:lstStyle/>
        <a:p>
          <a:pPr marL="0" lvl="0" indent="0" algn="ctr" defTabSz="1600200">
            <a:lnSpc>
              <a:spcPct val="90000"/>
            </a:lnSpc>
            <a:spcBef>
              <a:spcPct val="0"/>
            </a:spcBef>
            <a:spcAft>
              <a:spcPct val="35000"/>
            </a:spcAft>
            <a:buNone/>
          </a:pPr>
          <a:r>
            <a:rPr lang="sv-SE" sz="3600" kern="1200" dirty="0"/>
            <a:t>Praktisk erfarenhet</a:t>
          </a:r>
        </a:p>
      </dsp:txBody>
      <dsp:txXfrm>
        <a:off x="3139687" y="690802"/>
        <a:ext cx="2342228" cy="2342228"/>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7ECECBB8-93AA-FA41-A054-EC9AB38F47E2}" type="datetimeFigureOut">
              <a:rPr lang="en-US" smtClean="0"/>
              <a:t>1/28/2025</a:t>
            </a:fld>
            <a:endParaRPr lang="sv-SE"/>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sv-SE"/>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C8282734-EEDA-BD46-88A2-C45264BABF48}" type="slidenum">
              <a:rPr lang="sv-SE" smtClean="0"/>
              <a:t>‹#›</a:t>
            </a:fld>
            <a:endParaRPr lang="sv-SE"/>
          </a:p>
        </p:txBody>
      </p:sp>
    </p:spTree>
    <p:extLst>
      <p:ext uri="{BB962C8B-B14F-4D97-AF65-F5344CB8AC3E}">
        <p14:creationId xmlns:p14="http://schemas.microsoft.com/office/powerpoint/2010/main" val="184582530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9FC0FA1-A36F-B54B-AA84-677FDD35289C}" type="datetimeFigureOut">
              <a:rPr lang="sv-SE" smtClean="0"/>
              <a:t>2025-01-28</a:t>
            </a:fld>
            <a:endParaRPr lang="sv-SE"/>
          </a:p>
        </p:txBody>
      </p:sp>
      <p:sp>
        <p:nvSpPr>
          <p:cNvPr id="4" name="Platshållare för bildobjekt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574C626-C32E-BE4F-9241-38E8A8CA19D9}" type="slidenum">
              <a:rPr lang="sv-SE" smtClean="0"/>
              <a:t>‹#›</a:t>
            </a:fld>
            <a:endParaRPr lang="sv-SE"/>
          </a:p>
        </p:txBody>
      </p:sp>
    </p:spTree>
    <p:extLst>
      <p:ext uri="{BB962C8B-B14F-4D97-AF65-F5344CB8AC3E}">
        <p14:creationId xmlns:p14="http://schemas.microsoft.com/office/powerpoint/2010/main" val="1859750645"/>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1050" b="1" dirty="0">
                <a:latin typeface="Calibri" panose="020F0502020204030204" pitchFamily="34" charset="0"/>
                <a:cs typeface="Calibri" panose="020F0502020204030204" pitchFamily="34" charset="0"/>
              </a:rPr>
              <a:t>INFORMATION OM BILDSPELET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1050" dirty="0">
                <a:latin typeface="Calibri" panose="020F0502020204030204" pitchFamily="34" charset="0"/>
                <a:cs typeface="Calibri" panose="020F0502020204030204" pitchFamily="34" charset="0"/>
              </a:rPr>
              <a:t>Detta bildspel kan användas för att informera om VFU vid </a:t>
            </a:r>
            <a:r>
              <a:rPr lang="sv-SE" sz="1050" dirty="0" err="1">
                <a:latin typeface="Calibri" panose="020F0502020204030204" pitchFamily="34" charset="0"/>
                <a:cs typeface="Calibri" panose="020F0502020204030204" pitchFamily="34" charset="0"/>
              </a:rPr>
              <a:t>HDas</a:t>
            </a:r>
            <a:r>
              <a:rPr lang="sv-SE" sz="1050" dirty="0">
                <a:latin typeface="Calibri" panose="020F0502020204030204" pitchFamily="34" charset="0"/>
                <a:cs typeface="Calibri" panose="020F0502020204030204" pitchFamily="34" charset="0"/>
              </a:rPr>
              <a:t> socionomprogram till yrkesverksamma socionomer. Exempel på målgrupp för informationen är medarbetare intresserade av att utbilda/handleda studenter och deras chefer. </a:t>
            </a:r>
          </a:p>
          <a:p>
            <a:pPr marL="0" indent="0">
              <a:buFont typeface="Arial" panose="020B0604020202020204" pitchFamily="34" charset="0"/>
              <a:buNone/>
            </a:pPr>
            <a:endParaRPr lang="sv-SE" sz="1050" dirty="0">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1050" dirty="0">
                <a:latin typeface="Calibri" panose="020F0502020204030204" pitchFamily="34" charset="0"/>
                <a:cs typeface="Calibri" panose="020F0502020204030204" pitchFamily="34" charset="0"/>
              </a:rPr>
              <a:t>TIPS: Läs igenom hela bildspelet och dess kommentarer innan du använder det. Använda en uppdaterad version av bildspelet, den senaste versionen hittar du på Socialtjänstens utvecklingscentrum Dalarnas hemsida.</a:t>
            </a:r>
          </a:p>
          <a:p>
            <a:pPr marL="0" indent="0">
              <a:buFont typeface="Arial" panose="020B0604020202020204" pitchFamily="34" charset="0"/>
              <a:buNone/>
            </a:pPr>
            <a:r>
              <a:rPr lang="sv-SE" sz="1050" dirty="0">
                <a:latin typeface="Calibri" panose="020F0502020204030204" pitchFamily="34" charset="0"/>
                <a:cs typeface="Calibri" panose="020F0502020204030204" pitchFamily="34" charset="0"/>
              </a:rPr>
              <a:t> </a:t>
            </a:r>
          </a:p>
          <a:p>
            <a:pPr marL="0" indent="0">
              <a:buFont typeface="Arial" panose="020B0604020202020204" pitchFamily="34" charset="0"/>
              <a:buNone/>
            </a:pPr>
            <a:r>
              <a:rPr lang="sv-SE" sz="1050" b="1" dirty="0">
                <a:latin typeface="Calibri" panose="020F0502020204030204" pitchFamily="34" charset="0"/>
                <a:cs typeface="Calibri" panose="020F0502020204030204" pitchFamily="34" charset="0"/>
              </a:rPr>
              <a:t>OBS! OM DU TYCKER ATT NÅGOT SKA ÄNDRAS I BILDSPELET, TA KONTAKT MED VFU-ANSVARIG HDA ELLER MEDARBETARE VID SUD (SOCIALTJÄNSTENS UTVECKLINGSCENTRUM DALARNA) SÅ ATT JUSTERINGAR GÖRS I DET BILDSPEL FINNS TILLGÄNGLIGT PÅ HEMSIDAN.  </a:t>
            </a:r>
          </a:p>
          <a:p>
            <a:pPr marL="0" indent="0">
              <a:buFont typeface="Arial" panose="020B0604020202020204" pitchFamily="34" charset="0"/>
              <a:buNone/>
            </a:pPr>
            <a:endParaRPr lang="sv-SE" sz="1100" dirty="0">
              <a:latin typeface="Calibri" panose="020F0502020204030204" pitchFamily="34" charset="0"/>
              <a:cs typeface="Calibri"/>
            </a:endParaRPr>
          </a:p>
          <a:p>
            <a:pPr marL="0" indent="0">
              <a:buFont typeface="Arial" panose="020B0604020202020204" pitchFamily="34" charset="0"/>
              <a:buNone/>
            </a:pPr>
            <a:endParaRPr lang="sv-SE" sz="1100" dirty="0">
              <a:latin typeface="Calibri" panose="020F0502020204030204" pitchFamily="34" charset="0"/>
              <a:cs typeface="Calibri"/>
            </a:endParaRPr>
          </a:p>
        </p:txBody>
      </p:sp>
      <p:sp>
        <p:nvSpPr>
          <p:cNvPr id="4" name="Footer Placeholder 3"/>
          <p:cNvSpPr>
            <a:spLocks noGrp="1"/>
          </p:cNvSpPr>
          <p:nvPr>
            <p:ph type="ftr" sz="quarter" idx="4"/>
          </p:nvPr>
        </p:nvSpPr>
        <p:spPr/>
        <p:txBody>
          <a:bodyPr/>
          <a:lstStyle/>
          <a:p>
            <a:endParaRPr lang="sv-SE"/>
          </a:p>
        </p:txBody>
      </p:sp>
      <p:sp>
        <p:nvSpPr>
          <p:cNvPr id="5" name="Slide Number Placeholder 4"/>
          <p:cNvSpPr>
            <a:spLocks noGrp="1"/>
          </p:cNvSpPr>
          <p:nvPr>
            <p:ph type="sldNum" sz="quarter" idx="5"/>
          </p:nvPr>
        </p:nvSpPr>
        <p:spPr/>
        <p:txBody>
          <a:bodyPr/>
          <a:lstStyle/>
          <a:p>
            <a:fld id="{8574C626-C32E-BE4F-9241-38E8A8CA19D9}" type="slidenum">
              <a:rPr lang="sv-SE" smtClean="0"/>
              <a:t>1</a:t>
            </a:fld>
            <a:endParaRPr lang="sv-SE"/>
          </a:p>
        </p:txBody>
      </p:sp>
    </p:spTree>
    <p:extLst>
      <p:ext uri="{BB962C8B-B14F-4D97-AF65-F5344CB8AC3E}">
        <p14:creationId xmlns:p14="http://schemas.microsoft.com/office/powerpoint/2010/main" val="42446366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lvl="0" indent="-285750">
              <a:buClr>
                <a:srgbClr val="000000"/>
              </a:buClr>
              <a:buFont typeface="+mj-lt"/>
              <a:buAutoNum type="arabicPeriod"/>
            </a:pPr>
            <a:r>
              <a:rPr lang="sv-SE" sz="1050" dirty="0">
                <a:effectLst/>
                <a:latin typeface="Calibri" panose="020F0502020204030204" pitchFamily="34" charset="0"/>
                <a:ea typeface="Times New Roman" panose="02020603050405020304" pitchFamily="18" charset="0"/>
                <a:cs typeface="Calibri" panose="020F0502020204030204" pitchFamily="34" charset="0"/>
              </a:rPr>
              <a:t>VF utbildaren använder sin teoretiska och praktiska kunskap för att handleda och stödja studenten i kunskapsinhämtning och i utveckling mot professionell skicklighet och mognad. </a:t>
            </a:r>
          </a:p>
          <a:p>
            <a:pPr marL="285750" lvl="0" indent="-285750">
              <a:buClr>
                <a:srgbClr val="000000"/>
              </a:buClr>
              <a:buFont typeface="+mj-lt"/>
              <a:buAutoNum type="arabicPeriod"/>
            </a:pPr>
            <a:endParaRPr lang="sv-SE" sz="1050" dirty="0">
              <a:effectLst/>
              <a:latin typeface="Calibri" panose="020F0502020204030204" pitchFamily="34" charset="0"/>
              <a:ea typeface="Times New Roman" panose="02020603050405020304" pitchFamily="18" charset="0"/>
              <a:cs typeface="Calibri" panose="020F0502020204030204" pitchFamily="34" charset="0"/>
            </a:endParaRPr>
          </a:p>
          <a:p>
            <a:pPr marL="285750" marR="0" lvl="0" indent="-285750" algn="l" defTabSz="914400" rtl="0" eaLnBrk="1" fontAlgn="auto" latinLnBrk="0" hangingPunct="1">
              <a:lnSpc>
                <a:spcPct val="100000"/>
              </a:lnSpc>
              <a:spcBef>
                <a:spcPts val="0"/>
              </a:spcBef>
              <a:spcAft>
                <a:spcPts val="0"/>
              </a:spcAft>
              <a:buClr>
                <a:srgbClr val="000000"/>
              </a:buClr>
              <a:buSzTx/>
              <a:buFont typeface="+mj-lt"/>
              <a:buAutoNum type="arabicPeriod"/>
              <a:tabLst/>
              <a:defRPr/>
            </a:pPr>
            <a:r>
              <a:rPr lang="sv-SE" sz="1050" dirty="0">
                <a:effectLst/>
                <a:latin typeface="Calibri" panose="020F0502020204030204" pitchFamily="34" charset="0"/>
                <a:ea typeface="Times New Roman" panose="02020603050405020304" pitchFamily="18" charset="0"/>
                <a:cs typeface="Calibri" panose="020F0502020204030204" pitchFamily="34" charset="0"/>
              </a:rPr>
              <a:t>Varje student har en individuell VFU plan. </a:t>
            </a:r>
            <a:r>
              <a:rPr lang="sv-SE" sz="1050" b="0" i="0" dirty="0">
                <a:solidFill>
                  <a:srgbClr val="000000"/>
                </a:solidFill>
                <a:effectLst/>
                <a:latin typeface="Calibri" panose="020F0502020204030204" pitchFamily="34" charset="0"/>
                <a:cs typeface="Calibri" panose="020F0502020204030204" pitchFamily="34" charset="0"/>
              </a:rPr>
              <a:t>VFU-planen är ett planerings- och uppföljningsinstrument som upprättas mellan studenten, VF-utbildaren och Högskolans personal. VFU-planen utgår från kursplanens mål. </a:t>
            </a:r>
          </a:p>
          <a:p>
            <a:pPr marL="285750" marR="0" lvl="0" indent="-285750" algn="l" defTabSz="914400" rtl="0" eaLnBrk="1" fontAlgn="auto" latinLnBrk="0" hangingPunct="1">
              <a:lnSpc>
                <a:spcPct val="100000"/>
              </a:lnSpc>
              <a:spcBef>
                <a:spcPts val="0"/>
              </a:spcBef>
              <a:spcAft>
                <a:spcPts val="0"/>
              </a:spcAft>
              <a:buClr>
                <a:srgbClr val="000000"/>
              </a:buClr>
              <a:buSzTx/>
              <a:buFont typeface="+mj-lt"/>
              <a:buAutoNum type="arabicPeriod"/>
              <a:tabLst/>
              <a:defRPr/>
            </a:pPr>
            <a:endParaRPr lang="sv-SE" sz="1050" b="0" i="0" dirty="0">
              <a:solidFill>
                <a:srgbClr val="000000"/>
              </a:solidFill>
              <a:effectLst/>
              <a:latin typeface="Calibri" panose="020F0502020204030204" pitchFamily="34" charset="0"/>
              <a:cs typeface="Calibri" panose="020F0502020204030204" pitchFamily="34" charset="0"/>
            </a:endParaRPr>
          </a:p>
          <a:p>
            <a:pPr marL="285750" marR="0" lvl="0" indent="-285750" algn="l" defTabSz="914400" rtl="0" eaLnBrk="1" fontAlgn="auto" latinLnBrk="0" hangingPunct="1">
              <a:lnSpc>
                <a:spcPct val="100000"/>
              </a:lnSpc>
              <a:spcBef>
                <a:spcPts val="0"/>
              </a:spcBef>
              <a:spcAft>
                <a:spcPts val="0"/>
              </a:spcAft>
              <a:buClr>
                <a:srgbClr val="000000"/>
              </a:buClr>
              <a:buSzTx/>
              <a:buFont typeface="+mj-lt"/>
              <a:buAutoNum type="arabicPeriod"/>
              <a:tabLst/>
              <a:defRPr/>
            </a:pPr>
            <a:r>
              <a:rPr lang="sv-SE" sz="1050" b="0" i="0" dirty="0">
                <a:solidFill>
                  <a:srgbClr val="000000"/>
                </a:solidFill>
                <a:effectLst/>
                <a:latin typeface="Calibri" panose="020F0502020204030204" pitchFamily="34" charset="0"/>
                <a:cs typeface="Calibri" panose="020F0502020204030204" pitchFamily="34" charset="0"/>
              </a:rPr>
              <a:t>VF utbildaren ansvarar för att tillsammans med </a:t>
            </a:r>
            <a:r>
              <a:rPr lang="sv-SE" sz="1050" dirty="0">
                <a:effectLst/>
                <a:latin typeface="Calibri" panose="020F0502020204030204" pitchFamily="34" charset="0"/>
                <a:ea typeface="Times New Roman" panose="02020603050405020304" pitchFamily="18" charset="0"/>
                <a:cs typeface="Calibri" panose="020F0502020204030204" pitchFamily="34" charset="0"/>
              </a:rPr>
              <a:t>studenten träffa studenten för utvecklingssamtal och för att följa upp och vid behov revidera planen. </a:t>
            </a:r>
            <a:endParaRPr lang="sv-SE" sz="1050" b="0" i="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285750" marR="0" lvl="0" indent="-285750" algn="l" defTabSz="914400" rtl="0" eaLnBrk="1" fontAlgn="auto" latinLnBrk="0" hangingPunct="1">
              <a:lnSpc>
                <a:spcPct val="100000"/>
              </a:lnSpc>
              <a:spcBef>
                <a:spcPts val="0"/>
              </a:spcBef>
              <a:spcAft>
                <a:spcPts val="0"/>
              </a:spcAft>
              <a:buClr>
                <a:srgbClr val="000000"/>
              </a:buClr>
              <a:buSzTx/>
              <a:buFont typeface="+mj-lt"/>
              <a:buAutoNum type="arabicPeriod"/>
              <a:tabLst/>
              <a:defRPr/>
            </a:pPr>
            <a:endParaRPr lang="sv-SE" sz="1050" b="0" i="0" dirty="0">
              <a:solidFill>
                <a:schemeClr val="tx1"/>
              </a:solidFill>
              <a:effectLst/>
              <a:latin typeface="Calibri" panose="020F0502020204030204" pitchFamily="34" charset="0"/>
              <a:cs typeface="Calibri" panose="020F0502020204030204" pitchFamily="34" charset="0"/>
            </a:endParaRPr>
          </a:p>
          <a:p>
            <a:pPr marL="285750" marR="0" lvl="0" indent="-285750" algn="l" defTabSz="914400" rtl="0" eaLnBrk="1" fontAlgn="auto" latinLnBrk="0" hangingPunct="1">
              <a:lnSpc>
                <a:spcPct val="100000"/>
              </a:lnSpc>
              <a:spcBef>
                <a:spcPts val="0"/>
              </a:spcBef>
              <a:spcAft>
                <a:spcPts val="0"/>
              </a:spcAft>
              <a:buClr>
                <a:srgbClr val="000000"/>
              </a:buClr>
              <a:buSzTx/>
              <a:buFont typeface="+mj-lt"/>
              <a:buAutoNum type="arabicPeriod"/>
              <a:tabLst/>
              <a:defRPr/>
            </a:pPr>
            <a:r>
              <a:rPr lang="sv-SE" sz="1050" b="0" i="0" dirty="0">
                <a:solidFill>
                  <a:srgbClr val="000000"/>
                </a:solidFill>
                <a:effectLst/>
                <a:latin typeface="Calibri" panose="020F0502020204030204" pitchFamily="34" charset="0"/>
                <a:cs typeface="Calibri" panose="020F0502020204030204" pitchFamily="34" charset="0"/>
              </a:rPr>
              <a:t>I VF-utbildarens uppdrag ingår att lämna ett skriftligt bedömningsunderlag om studenten till HDa. För varje VFU period finns det en bedömningsblankett som utgår från kursens mål. </a:t>
            </a:r>
          </a:p>
          <a:p>
            <a:pPr marL="0" marR="0" lvl="0" indent="0" algn="l" defTabSz="914400" rtl="0" eaLnBrk="1" fontAlgn="auto" latinLnBrk="0" hangingPunct="1">
              <a:lnSpc>
                <a:spcPct val="100000"/>
              </a:lnSpc>
              <a:spcBef>
                <a:spcPts val="0"/>
              </a:spcBef>
              <a:spcAft>
                <a:spcPts val="0"/>
              </a:spcAft>
              <a:buClr>
                <a:srgbClr val="000000"/>
              </a:buClr>
              <a:buSzTx/>
              <a:buFont typeface="+mj-lt"/>
              <a:buNone/>
              <a:tabLst/>
              <a:defRPr/>
            </a:pPr>
            <a:endParaRPr lang="sv-SE" sz="1100" b="0" i="0" dirty="0">
              <a:solidFill>
                <a:srgbClr val="000000"/>
              </a:solidFill>
              <a:effectLst/>
              <a:latin typeface="Times New Roman" panose="02020603050405020304" pitchFamily="18" charset="0"/>
            </a:endParaRPr>
          </a:p>
        </p:txBody>
      </p:sp>
      <p:sp>
        <p:nvSpPr>
          <p:cNvPr id="4" name="Footer Placeholder 3"/>
          <p:cNvSpPr>
            <a:spLocks noGrp="1"/>
          </p:cNvSpPr>
          <p:nvPr>
            <p:ph type="ftr" sz="quarter" idx="4"/>
          </p:nvPr>
        </p:nvSpPr>
        <p:spPr/>
        <p:txBody>
          <a:bodyPr/>
          <a:lstStyle/>
          <a:p>
            <a:endParaRPr lang="sv-SE"/>
          </a:p>
        </p:txBody>
      </p:sp>
      <p:sp>
        <p:nvSpPr>
          <p:cNvPr id="5" name="Slide Number Placeholder 4"/>
          <p:cNvSpPr>
            <a:spLocks noGrp="1"/>
          </p:cNvSpPr>
          <p:nvPr>
            <p:ph type="sldNum" sz="quarter" idx="5"/>
          </p:nvPr>
        </p:nvSpPr>
        <p:spPr/>
        <p:txBody>
          <a:bodyPr/>
          <a:lstStyle/>
          <a:p>
            <a:fld id="{8574C626-C32E-BE4F-9241-38E8A8CA19D9}" type="slidenum">
              <a:rPr lang="sv-SE" smtClean="0"/>
              <a:t>10</a:t>
            </a:fld>
            <a:endParaRPr lang="sv-SE"/>
          </a:p>
        </p:txBody>
      </p:sp>
    </p:spTree>
    <p:extLst>
      <p:ext uri="{BB962C8B-B14F-4D97-AF65-F5344CB8AC3E}">
        <p14:creationId xmlns:p14="http://schemas.microsoft.com/office/powerpoint/2010/main" val="11068148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sv-SE" sz="1100" dirty="0"/>
              <a:t>Några positiva reflektioner som VF-utbildare brukar lyfta i utvärderingar och enkäter</a:t>
            </a:r>
          </a:p>
          <a:p>
            <a:pPr marL="228600" indent="-228600">
              <a:buFont typeface="+mj-lt"/>
              <a:buAutoNum type="arabicPeriod"/>
            </a:pPr>
            <a:r>
              <a:rPr lang="sv-SE" sz="1100" dirty="0"/>
              <a:t>Grundkursen går var tredje termin i 25 % studietakt. </a:t>
            </a:r>
          </a:p>
          <a:p>
            <a:pPr marL="228600" indent="-228600">
              <a:buFont typeface="+mj-lt"/>
              <a:buAutoNum type="arabicPeriod"/>
            </a:pPr>
            <a:r>
              <a:rPr lang="sv-SE" sz="1100" dirty="0"/>
              <a:t>Den mest återkommande utmaningen VF utbildarna lyfter är tid att </a:t>
            </a:r>
            <a:r>
              <a:rPr lang="sv-SE" sz="1100" dirty="0">
                <a:solidFill>
                  <a:srgbClr val="000000"/>
                </a:solidFill>
                <a:latin typeface="Times New Roman" panose="02020603050405020304" pitchFamily="18" charset="0"/>
                <a:ea typeface="Times New Roman" charset="0"/>
                <a:cs typeface="Times New Roman"/>
              </a:rPr>
              <a:t>ge studenten allt det stöd som man som VF utbildare har som ambition att bidra med. </a:t>
            </a:r>
            <a:endParaRPr lang="sv-SE" sz="1100" dirty="0"/>
          </a:p>
        </p:txBody>
      </p:sp>
      <p:sp>
        <p:nvSpPr>
          <p:cNvPr id="4" name="Footer Placeholder 3"/>
          <p:cNvSpPr>
            <a:spLocks noGrp="1"/>
          </p:cNvSpPr>
          <p:nvPr>
            <p:ph type="ftr" sz="quarter" idx="4"/>
          </p:nvPr>
        </p:nvSpPr>
        <p:spPr/>
        <p:txBody>
          <a:bodyPr/>
          <a:lstStyle/>
          <a:p>
            <a:endParaRPr lang="sv-SE"/>
          </a:p>
        </p:txBody>
      </p:sp>
      <p:sp>
        <p:nvSpPr>
          <p:cNvPr id="5" name="Slide Number Placeholder 4"/>
          <p:cNvSpPr>
            <a:spLocks noGrp="1"/>
          </p:cNvSpPr>
          <p:nvPr>
            <p:ph type="sldNum" sz="quarter" idx="5"/>
          </p:nvPr>
        </p:nvSpPr>
        <p:spPr/>
        <p:txBody>
          <a:bodyPr/>
          <a:lstStyle/>
          <a:p>
            <a:fld id="{8574C626-C32E-BE4F-9241-38E8A8CA19D9}" type="slidenum">
              <a:rPr lang="sv-SE" smtClean="0"/>
              <a:t>11</a:t>
            </a:fld>
            <a:endParaRPr lang="sv-SE"/>
          </a:p>
        </p:txBody>
      </p:sp>
    </p:spTree>
    <p:extLst>
      <p:ext uri="{BB962C8B-B14F-4D97-AF65-F5344CB8AC3E}">
        <p14:creationId xmlns:p14="http://schemas.microsoft.com/office/powerpoint/2010/main" val="33724975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lvl="0" indent="-228600">
              <a:lnSpc>
                <a:spcPts val="1600"/>
              </a:lnSpc>
              <a:buFont typeface="+mj-lt"/>
              <a:buAutoNum type="arabicPeriod"/>
            </a:pPr>
            <a:r>
              <a:rPr lang="sv-SE" sz="1050" dirty="0">
                <a:effectLst/>
                <a:latin typeface="+mn-lt"/>
                <a:ea typeface="DengXian" panose="02010600030101010101" pitchFamily="2" charset="-122"/>
                <a:cs typeface="Calibri" panose="020F0502020204030204" pitchFamily="34" charset="0"/>
              </a:rPr>
              <a:t>Nätverket leds av Högskolan Dalarnas VFU ansvarige</a:t>
            </a:r>
          </a:p>
          <a:p>
            <a:pPr marL="228600" lvl="0" indent="-228600">
              <a:lnSpc>
                <a:spcPts val="1600"/>
              </a:lnSpc>
              <a:buFont typeface="+mj-lt"/>
              <a:buAutoNum type="arabicPeriod"/>
            </a:pPr>
            <a:r>
              <a:rPr lang="sv-SE" sz="1050" dirty="0">
                <a:effectLst/>
                <a:latin typeface="+mn-lt"/>
                <a:ea typeface="Times New Roman" panose="02020603050405020304" pitchFamily="18" charset="0"/>
                <a:cs typeface="Times New Roman" panose="02020603050405020304" pitchFamily="18" charset="0"/>
              </a:rPr>
              <a:t>VF utbildarna erbjuds träffar på HDa för samverkan och kompetensutveckling.</a:t>
            </a:r>
            <a:endParaRPr lang="sv-SE" sz="1050" dirty="0">
              <a:effectLst/>
              <a:latin typeface="+mn-lt"/>
              <a:ea typeface="DengXian" panose="02010600030101010101" pitchFamily="2" charset="-122"/>
              <a:cs typeface="Calibri" panose="020F0502020204030204" pitchFamily="34" charset="0"/>
            </a:endParaRPr>
          </a:p>
          <a:p>
            <a:pPr marL="228600" lvl="0" indent="-228600">
              <a:lnSpc>
                <a:spcPts val="1600"/>
              </a:lnSpc>
              <a:buFont typeface="+mj-lt"/>
              <a:buAutoNum type="arabicPeriod"/>
            </a:pPr>
            <a:r>
              <a:rPr lang="sv-SE" sz="1050" dirty="0">
                <a:effectLst/>
                <a:latin typeface="+mn-lt"/>
                <a:ea typeface="DengXian" panose="02010600030101010101" pitchFamily="2" charset="-122"/>
                <a:cs typeface="Calibri" panose="020F0502020204030204" pitchFamily="34" charset="0"/>
              </a:rPr>
              <a:t>HDa ska informera om och bjuda in till aktuella föreläsningar och seminarier. Sådana inbjudningar riktar sig till hela verksamheter, inte bara de medarbetare som tar emot studenter. </a:t>
            </a:r>
          </a:p>
          <a:p>
            <a:pPr marL="228600" lvl="0" indent="-228600">
              <a:lnSpc>
                <a:spcPts val="1600"/>
              </a:lnSpc>
              <a:buFont typeface="+mj-lt"/>
              <a:buAutoNum type="arabicPeriod"/>
            </a:pPr>
            <a:r>
              <a:rPr lang="sv-SE" sz="1050" dirty="0">
                <a:effectLst/>
                <a:latin typeface="+mn-lt"/>
                <a:ea typeface="DengXian" panose="02010600030101010101" pitchFamily="2" charset="-122"/>
                <a:cs typeface="Calibri" panose="020F0502020204030204" pitchFamily="34" charset="0"/>
              </a:rPr>
              <a:t>Varje vår presenterar studenterna sina examensarbeten på en FoU dag. Studenternas presentationer varvas med presentationer från forskare och yrkesverksamma socionomer som exempelvis berättar om utvecklingsprojekt.  </a:t>
            </a:r>
          </a:p>
          <a:p>
            <a:pPr marL="228600" lvl="0" indent="-228600">
              <a:lnSpc>
                <a:spcPts val="1600"/>
              </a:lnSpc>
              <a:buFont typeface="+mj-lt"/>
              <a:buAutoNum type="arabicPeriod"/>
            </a:pPr>
            <a:r>
              <a:rPr lang="sv-SE" sz="1050" dirty="0">
                <a:effectLst/>
                <a:latin typeface="+mn-lt"/>
                <a:ea typeface="DengXian" panose="02010600030101010101" pitchFamily="2" charset="-122"/>
                <a:cs typeface="Calibri" panose="020F0502020204030204" pitchFamily="34" charset="0"/>
              </a:rPr>
              <a:t>Kursen går var tredje termin, information finns på SUDs hemsida och på HDa hemsida. </a:t>
            </a:r>
            <a:endParaRPr lang="sv-SE" sz="1050" dirty="0">
              <a:effectLst/>
              <a:latin typeface="+mn-lt"/>
              <a:ea typeface="DengXian" panose="02010600030101010101" pitchFamily="2" charset="-122"/>
              <a:cs typeface="Arial" panose="020B0604020202020204" pitchFamily="34" charset="0"/>
            </a:endParaRPr>
          </a:p>
          <a:p>
            <a:endParaRPr lang="sv-SE" dirty="0"/>
          </a:p>
        </p:txBody>
      </p:sp>
      <p:sp>
        <p:nvSpPr>
          <p:cNvPr id="4" name="Footer Placeholder 3"/>
          <p:cNvSpPr>
            <a:spLocks noGrp="1"/>
          </p:cNvSpPr>
          <p:nvPr>
            <p:ph type="ftr" sz="quarter" idx="4"/>
          </p:nvPr>
        </p:nvSpPr>
        <p:spPr/>
        <p:txBody>
          <a:bodyPr/>
          <a:lstStyle/>
          <a:p>
            <a:endParaRPr lang="sv-SE"/>
          </a:p>
        </p:txBody>
      </p:sp>
      <p:sp>
        <p:nvSpPr>
          <p:cNvPr id="5" name="Slide Number Placeholder 4"/>
          <p:cNvSpPr>
            <a:spLocks noGrp="1"/>
          </p:cNvSpPr>
          <p:nvPr>
            <p:ph type="sldNum" sz="quarter" idx="5"/>
          </p:nvPr>
        </p:nvSpPr>
        <p:spPr/>
        <p:txBody>
          <a:bodyPr/>
          <a:lstStyle/>
          <a:p>
            <a:fld id="{8574C626-C32E-BE4F-9241-38E8A8CA19D9}" type="slidenum">
              <a:rPr lang="sv-SE" smtClean="0"/>
              <a:t>12</a:t>
            </a:fld>
            <a:endParaRPr lang="sv-SE"/>
          </a:p>
        </p:txBody>
      </p:sp>
    </p:spTree>
    <p:extLst>
      <p:ext uri="{BB962C8B-B14F-4D97-AF65-F5344CB8AC3E}">
        <p14:creationId xmlns:p14="http://schemas.microsoft.com/office/powerpoint/2010/main" val="32602440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Footer Placeholder 3"/>
          <p:cNvSpPr>
            <a:spLocks noGrp="1"/>
          </p:cNvSpPr>
          <p:nvPr>
            <p:ph type="ftr" sz="quarter" idx="4"/>
          </p:nvPr>
        </p:nvSpPr>
        <p:spPr/>
        <p:txBody>
          <a:bodyPr/>
          <a:lstStyle/>
          <a:p>
            <a:endParaRPr lang="sv-SE"/>
          </a:p>
        </p:txBody>
      </p:sp>
      <p:sp>
        <p:nvSpPr>
          <p:cNvPr id="5" name="Slide Number Placeholder 4"/>
          <p:cNvSpPr>
            <a:spLocks noGrp="1"/>
          </p:cNvSpPr>
          <p:nvPr>
            <p:ph type="sldNum" sz="quarter" idx="5"/>
          </p:nvPr>
        </p:nvSpPr>
        <p:spPr/>
        <p:txBody>
          <a:bodyPr/>
          <a:lstStyle/>
          <a:p>
            <a:fld id="{8574C626-C32E-BE4F-9241-38E8A8CA19D9}" type="slidenum">
              <a:rPr lang="sv-SE" smtClean="0"/>
              <a:t>13</a:t>
            </a:fld>
            <a:endParaRPr lang="sv-SE"/>
          </a:p>
        </p:txBody>
      </p:sp>
    </p:spTree>
    <p:extLst>
      <p:ext uri="{BB962C8B-B14F-4D97-AF65-F5344CB8AC3E}">
        <p14:creationId xmlns:p14="http://schemas.microsoft.com/office/powerpoint/2010/main" val="20283396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Footer Placeholder 3"/>
          <p:cNvSpPr>
            <a:spLocks noGrp="1"/>
          </p:cNvSpPr>
          <p:nvPr>
            <p:ph type="ftr" sz="quarter" idx="4"/>
          </p:nvPr>
        </p:nvSpPr>
        <p:spPr/>
        <p:txBody>
          <a:bodyPr/>
          <a:lstStyle/>
          <a:p>
            <a:endParaRPr lang="sv-SE"/>
          </a:p>
        </p:txBody>
      </p:sp>
      <p:sp>
        <p:nvSpPr>
          <p:cNvPr id="5" name="Slide Number Placeholder 4"/>
          <p:cNvSpPr>
            <a:spLocks noGrp="1"/>
          </p:cNvSpPr>
          <p:nvPr>
            <p:ph type="sldNum" sz="quarter" idx="5"/>
          </p:nvPr>
        </p:nvSpPr>
        <p:spPr/>
        <p:txBody>
          <a:bodyPr/>
          <a:lstStyle/>
          <a:p>
            <a:fld id="{8574C626-C32E-BE4F-9241-38E8A8CA19D9}" type="slidenum">
              <a:rPr lang="sv-SE" smtClean="0"/>
              <a:t>2</a:t>
            </a:fld>
            <a:endParaRPr lang="sv-SE"/>
          </a:p>
        </p:txBody>
      </p:sp>
    </p:spTree>
    <p:extLst>
      <p:ext uri="{BB962C8B-B14F-4D97-AF65-F5344CB8AC3E}">
        <p14:creationId xmlns:p14="http://schemas.microsoft.com/office/powerpoint/2010/main" val="1016755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05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Socionomprogrammet anknyter till HDa vision om akademi och yrkesliv i partnerskap. Akademiska yrkesutbildningar ses som en gemensam angelägenhet och ett gemensamt ansvar för HDa och yrkeslivet. Genom samverkan kan utbildningarna utvecklas och anpassas utifrån samhällets behov och förändringar.</a:t>
            </a:r>
            <a:endParaRPr lang="sv-SE" sz="1050" dirty="0">
              <a:effectLst/>
              <a:latin typeface="Calibri" panose="020F0502020204030204" pitchFamily="34" charset="0"/>
              <a:ea typeface="DengXian" panose="02010600030101010101" pitchFamily="2" charset="-122"/>
              <a:cs typeface="Calibri" panose="020F0502020204030204" pitchFamily="34" charset="0"/>
            </a:endParaRPr>
          </a:p>
          <a:p>
            <a:endParaRPr lang="sv-SE" sz="1050" dirty="0">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05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Socionomprogrammets utgångspunkt är att teoretiska och erfarenhetsbaserade kunskaper är komplementära som grund för det sociala arbetets praktik. Utbildningen</a:t>
            </a:r>
            <a:r>
              <a:rPr lang="sv-SE" sz="1050" dirty="0">
                <a:effectLst/>
                <a:latin typeface="Calibri" panose="020F0502020204030204" pitchFamily="34" charset="0"/>
                <a:ea typeface="DengXian" panose="02010600030101010101" pitchFamily="2" charset="-122"/>
                <a:cs typeface="Calibri" panose="020F0502020204030204" pitchFamily="34" charset="0"/>
              </a:rPr>
              <a:t> omfattar sju terminers heltidsstudier och förbereder framtidens socionomer för att arbeta, samverka, utveckla och leda inom det sociala välfärdsområdet.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050" dirty="0">
              <a:effectLst/>
              <a:latin typeface="Calibri" panose="020F0502020204030204" pitchFamily="34" charset="0"/>
              <a:ea typeface="DengXian" panose="02010600030101010101" pitchFamily="2" charset="-122"/>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050" dirty="0">
                <a:effectLst/>
                <a:latin typeface="Calibri" panose="020F0502020204030204" pitchFamily="34" charset="0"/>
                <a:ea typeface="Times New Roman" panose="02020603050405020304" pitchFamily="18" charset="0"/>
                <a:cs typeface="Calibri" panose="020F0502020204030204" pitchFamily="34" charset="0"/>
              </a:rPr>
              <a:t>Socionomutbildningen vid Högskolan Dalarna har en viktig funktion avseende närområdets kompetensförsörjning av socionomer.  Utbildningen innehåller 20 veckors verksamhetsförlagd utbildning. </a:t>
            </a:r>
            <a:endParaRPr lang="sv-SE" sz="1050" dirty="0">
              <a:effectLst/>
              <a:latin typeface="Calibri" panose="020F0502020204030204" pitchFamily="34" charset="0"/>
              <a:ea typeface="DengXian" panose="02010600030101010101" pitchFamily="2" charset="-122"/>
              <a:cs typeface="Calibri" panose="020F0502020204030204" pitchFamily="34" charset="0"/>
            </a:endParaRPr>
          </a:p>
          <a:p>
            <a:endParaRPr lang="sv-SE" dirty="0"/>
          </a:p>
        </p:txBody>
      </p:sp>
      <p:sp>
        <p:nvSpPr>
          <p:cNvPr id="4" name="Footer Placeholder 3"/>
          <p:cNvSpPr>
            <a:spLocks noGrp="1"/>
          </p:cNvSpPr>
          <p:nvPr>
            <p:ph type="ftr" sz="quarter" idx="4"/>
          </p:nvPr>
        </p:nvSpPr>
        <p:spPr/>
        <p:txBody>
          <a:bodyPr/>
          <a:lstStyle/>
          <a:p>
            <a:endParaRPr lang="sv-SE"/>
          </a:p>
        </p:txBody>
      </p:sp>
      <p:sp>
        <p:nvSpPr>
          <p:cNvPr id="5" name="Slide Number Placeholder 4"/>
          <p:cNvSpPr>
            <a:spLocks noGrp="1"/>
          </p:cNvSpPr>
          <p:nvPr>
            <p:ph type="sldNum" sz="quarter" idx="5"/>
          </p:nvPr>
        </p:nvSpPr>
        <p:spPr/>
        <p:txBody>
          <a:bodyPr/>
          <a:lstStyle/>
          <a:p>
            <a:fld id="{8574C626-C32E-BE4F-9241-38E8A8CA19D9}" type="slidenum">
              <a:rPr lang="sv-SE" smtClean="0"/>
              <a:t>3</a:t>
            </a:fld>
            <a:endParaRPr lang="sv-SE"/>
          </a:p>
        </p:txBody>
      </p:sp>
    </p:spTree>
    <p:extLst>
      <p:ext uri="{BB962C8B-B14F-4D97-AF65-F5344CB8AC3E}">
        <p14:creationId xmlns:p14="http://schemas.microsoft.com/office/powerpoint/2010/main" val="17973248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sv-SE" sz="1050" b="1" dirty="0">
                <a:effectLst/>
                <a:latin typeface="+mn-lt"/>
                <a:ea typeface="DengXian" panose="02010600030101010101" pitchFamily="2" charset="-122"/>
                <a:cs typeface="Arial" panose="020B0604020202020204" pitchFamily="34" charset="0"/>
              </a:rPr>
              <a:t>Fältstudier: </a:t>
            </a:r>
            <a:r>
              <a:rPr lang="sv-SE" sz="1050" dirty="0">
                <a:effectLst/>
                <a:latin typeface="+mn-lt"/>
                <a:ea typeface="DengXian" panose="02010600030101010101" pitchFamily="2" charset="-122"/>
                <a:cs typeface="Arial" panose="020B0604020202020204" pitchFamily="34" charset="0"/>
              </a:rPr>
              <a:t>VFU på socionomprogrammet är de veckor under utbildningen där studenten befinner sig på en arbetsplats och står i direktkontakt med medarbetare på arbetsplatsen, samt i förkommande fall med brukare samt närstående till denne. </a:t>
            </a:r>
            <a:endParaRPr lang="sv-SE" sz="1050" b="1" dirty="0">
              <a:effectLst/>
              <a:latin typeface="+mn-lt"/>
              <a:ea typeface="DengXian" panose="02010600030101010101" pitchFamily="2" charset="-122"/>
              <a:cs typeface="Arial" panose="020B0604020202020204" pitchFamily="34" charset="0"/>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sv-SE" sz="1050" dirty="0">
              <a:effectLst/>
              <a:latin typeface="+mn-lt"/>
              <a:ea typeface="DengXian" panose="02010600030101010101" pitchFamily="2" charset="-122"/>
              <a:cs typeface="Arial" panose="020B0604020202020204" pitchFamily="34" charset="0"/>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sv-SE" sz="1050" b="1" dirty="0">
                <a:effectLst/>
                <a:latin typeface="+mn-lt"/>
                <a:ea typeface="DengXian" panose="02010600030101010101" pitchFamily="2" charset="-122"/>
                <a:cs typeface="Arial" panose="020B0604020202020204" pitchFamily="34" charset="0"/>
              </a:rPr>
              <a:t>Fältkontakt: </a:t>
            </a:r>
            <a:r>
              <a:rPr lang="sv-SE" sz="1050" dirty="0">
                <a:effectLst/>
                <a:latin typeface="+mn-lt"/>
                <a:ea typeface="DengXian" panose="02010600030101010101" pitchFamily="2" charset="-122"/>
                <a:cs typeface="Arial" panose="020B0604020202020204" pitchFamily="34" charset="0"/>
              </a:rPr>
              <a:t>För att integrera teoretisk kunskap och praktisk erfarenhet följer Högskolan Dalarnas VFU struktur studenten genom hela utbildningstiden. Studenten får under utbildningens första eller andra termin en basplacering vilket innebär att studenten kopplas till en verksamhet som skrivit avtal om att ta emot studenter för VFU. Studenten kopplas till en utsedd VF utbildare som under studietiden följer studenten i studentens utveckling mot professionell skicklighet och mognad. Hur detta samarbete läggs upp planeras av studenten och utsedd VF utbildare. (Mer information om VF utbildarens roll kommer i slutet av bildspelet).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sv-SE" sz="1050" dirty="0">
              <a:effectLst/>
              <a:latin typeface="+mn-lt"/>
              <a:ea typeface="DengXian" panose="02010600030101010101" pitchFamily="2" charset="-122"/>
              <a:cs typeface="Arial" panose="020B0604020202020204" pitchFamily="34" charset="0"/>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sv-SE" sz="1050" b="1" i="0" dirty="0">
                <a:solidFill>
                  <a:srgbClr val="000000"/>
                </a:solidFill>
                <a:effectLst/>
                <a:latin typeface="+mn-lt"/>
              </a:rPr>
              <a:t>Fältuppgifter: </a:t>
            </a:r>
            <a:r>
              <a:rPr lang="sv-SE" sz="1050" b="0" i="0" dirty="0">
                <a:solidFill>
                  <a:srgbClr val="000000"/>
                </a:solidFill>
                <a:effectLst/>
                <a:latin typeface="+mn-lt"/>
              </a:rPr>
              <a:t>VFU ingår också i flera av studenternas  campusförlagda kurser i form av fältuppgifter. Fältuppgifterna</a:t>
            </a:r>
            <a:r>
              <a:rPr lang="sv-SE" sz="1050" b="1" i="0" dirty="0">
                <a:solidFill>
                  <a:srgbClr val="000000"/>
                </a:solidFill>
                <a:effectLst/>
                <a:latin typeface="+mn-lt"/>
              </a:rPr>
              <a:t> </a:t>
            </a:r>
            <a:r>
              <a:rPr lang="sv-SE" sz="1050" b="0" i="0" dirty="0">
                <a:solidFill>
                  <a:srgbClr val="000000"/>
                </a:solidFill>
                <a:effectLst/>
                <a:latin typeface="+mn-lt"/>
              </a:rPr>
              <a:t>är obligatoriska för studenten och ska ge studenten möjligheter att länka samman de högskoleförlagda studierna med det sociala arbetets praktik. Det övergripande ansvaret för utformningen och examinationen av fältuppgifterna vilar på HDa (inte den verksamhet som tar emot studenter för VFU).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sv-SE" sz="1100" dirty="0">
              <a:effectLst/>
              <a:latin typeface="Calibri" panose="020F0502020204030204" pitchFamily="34" charset="0"/>
              <a:ea typeface="DengXian" panose="02010600030101010101" pitchFamily="2" charset="-122"/>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dirty="0">
              <a:effectLst/>
              <a:latin typeface="Calibri" panose="020F0502020204030204" pitchFamily="34" charset="0"/>
              <a:ea typeface="DengXian" panose="02010600030101010101" pitchFamily="2" charset="-122"/>
              <a:cs typeface="Arial" panose="020B0604020202020204" pitchFamily="34" charset="0"/>
            </a:endParaRPr>
          </a:p>
        </p:txBody>
      </p:sp>
      <p:sp>
        <p:nvSpPr>
          <p:cNvPr id="4" name="Footer Placeholder 3"/>
          <p:cNvSpPr>
            <a:spLocks noGrp="1"/>
          </p:cNvSpPr>
          <p:nvPr>
            <p:ph type="ftr" sz="quarter" idx="4"/>
          </p:nvPr>
        </p:nvSpPr>
        <p:spPr/>
        <p:txBody>
          <a:bodyPr/>
          <a:lstStyle/>
          <a:p>
            <a:endParaRPr lang="sv-SE"/>
          </a:p>
        </p:txBody>
      </p:sp>
      <p:sp>
        <p:nvSpPr>
          <p:cNvPr id="5" name="Slide Number Placeholder 4"/>
          <p:cNvSpPr>
            <a:spLocks noGrp="1"/>
          </p:cNvSpPr>
          <p:nvPr>
            <p:ph type="sldNum" sz="quarter" idx="5"/>
          </p:nvPr>
        </p:nvSpPr>
        <p:spPr/>
        <p:txBody>
          <a:bodyPr/>
          <a:lstStyle/>
          <a:p>
            <a:fld id="{8574C626-C32E-BE4F-9241-38E8A8CA19D9}" type="slidenum">
              <a:rPr lang="sv-SE" smtClean="0"/>
              <a:t>4</a:t>
            </a:fld>
            <a:endParaRPr lang="sv-SE"/>
          </a:p>
        </p:txBody>
      </p:sp>
    </p:spTree>
    <p:extLst>
      <p:ext uri="{BB962C8B-B14F-4D97-AF65-F5344CB8AC3E}">
        <p14:creationId xmlns:p14="http://schemas.microsoft.com/office/powerpoint/2010/main" val="879593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lvl="0" indent="-228600" rtl="0">
              <a:lnSpc>
                <a:spcPts val="1600"/>
              </a:lnSpc>
              <a:buFont typeface="+mj-lt"/>
              <a:buAutoNum type="arabicPeriod"/>
            </a:pPr>
            <a:r>
              <a:rPr lang="sv-SE" sz="1050" dirty="0">
                <a:effectLst/>
                <a:latin typeface="Calibri" panose="020F0502020204030204" pitchFamily="34" charset="0"/>
                <a:ea typeface="DengXian" panose="02010600030101010101" pitchFamily="2" charset="-122"/>
                <a:cs typeface="Calibri" panose="020F0502020204030204" pitchFamily="34" charset="0"/>
              </a:rPr>
              <a:t>Högskolan Dalarna och verksamheter inom det sociala välfärdsområdet skriver avtal om att verksamheterna ska ta emot VFU studenter. Det finns ett gemensamt intresse av att kompetensförsörja närområdet med utbildade socionomer. Det är verksamheterna som avtalar om att ta emot ett studenter, inte enskilda medarbetare/VF utbildare. </a:t>
            </a:r>
          </a:p>
          <a:p>
            <a:pPr marL="228600" lvl="0" indent="-228600" rtl="0">
              <a:lnSpc>
                <a:spcPts val="1600"/>
              </a:lnSpc>
              <a:buFont typeface="+mj-lt"/>
              <a:buAutoNum type="arabicPeriod"/>
            </a:pPr>
            <a:r>
              <a:rPr lang="sv-SE" sz="1050" dirty="0">
                <a:effectLst/>
                <a:latin typeface="Calibri" panose="020F0502020204030204" pitchFamily="34" charset="0"/>
                <a:ea typeface="DengXian" panose="02010600030101010101" pitchFamily="2" charset="-122"/>
                <a:cs typeface="Calibri" panose="020F0502020204030204" pitchFamily="34" charset="0"/>
              </a:rPr>
              <a:t>Alla kommuner tillhör en krets, större kommuner bildar en krets på egen hand medan mindre kommuner bildar en krets tillsammans med en eller flera andra kommuner. Inom kretsen samarbetar kommunerna och stöttar varandra avseende mottagandet av studenter. </a:t>
            </a:r>
            <a:r>
              <a:rPr lang="sv-SE" sz="1050" dirty="0">
                <a:effectLst/>
                <a:latin typeface="Calibri" panose="020F0502020204030204" pitchFamily="34" charset="0"/>
                <a:ea typeface="Times New Roman" panose="02020603050405020304" pitchFamily="18" charset="0"/>
                <a:cs typeface="Calibri" panose="020F0502020204030204" pitchFamily="34" charset="0"/>
              </a:rPr>
              <a:t>BERÄTTA VILKEN KRETS DIN KOMMUN TILLHÖR.  </a:t>
            </a:r>
            <a:endParaRPr lang="sv-SE" sz="1050" dirty="0">
              <a:effectLst/>
              <a:latin typeface="Calibri" panose="020F0502020204030204" pitchFamily="34" charset="0"/>
              <a:ea typeface="DengXian" panose="02010600030101010101" pitchFamily="2" charset="-122"/>
              <a:cs typeface="Calibri" panose="020F0502020204030204" pitchFamily="34" charset="0"/>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sv-SE" sz="1050" dirty="0">
                <a:effectLst/>
                <a:latin typeface="Calibri" panose="020F0502020204030204" pitchFamily="34" charset="0"/>
                <a:ea typeface="Times New Roman" panose="02020603050405020304" pitchFamily="18" charset="0"/>
                <a:cs typeface="Calibri" panose="020F0502020204030204" pitchFamily="34" charset="0"/>
              </a:rPr>
              <a:t>I varje kommun utses en VFU samordnare som samordnar arbetet med kommunens VFU studenter. VFU samordnaren samarbetar med andra VFU samordnare inom kretsen. VFU samordnaren är en viktig länk mellan kretsen och högskolan, men ska även fungera som ett stöd för VF-utbildaren. BERÄTTA VEM SOM ÄR VFU SAMORDNARE I DIN KOMMUN.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sv-SE" sz="1050" b="0" dirty="0">
                <a:effectLst/>
                <a:latin typeface="Calibri" panose="020F0502020204030204" pitchFamily="34" charset="0"/>
                <a:ea typeface="Times New Roman" panose="02020603050405020304" pitchFamily="18" charset="0"/>
                <a:cs typeface="Calibri" panose="020F0502020204030204" pitchFamily="34" charset="0"/>
              </a:rPr>
              <a:t>VF-utbildare</a:t>
            </a:r>
            <a:r>
              <a:rPr lang="sv-SE" sz="1050" dirty="0">
                <a:effectLst/>
                <a:latin typeface="Calibri" panose="020F0502020204030204" pitchFamily="34" charset="0"/>
                <a:ea typeface="Times New Roman" panose="02020603050405020304" pitchFamily="18" charset="0"/>
                <a:cs typeface="Calibri" panose="020F0502020204030204" pitchFamily="34" charset="0"/>
              </a:rPr>
              <a:t> är den som arbetar närmast studenten. VF-utbildaren är en högskoleutbildad socialarbetare med minst treårs yrkeserfarenhet och ett intresse för att arbeta med att utbilda nya socialarbetare. VF-utbildare följer studenten under hela studentens utbildning. I uppdraget har man utvecklingssamtal, hjälper studenten att planera sina fältstudieveckor och delar med sig av sina egna erfarenheter. VF utbildaren är också den som bedömer studentens VFU. VF utbildarna ska så långt det är möjligt läsa kursen grundkursen för verksamhetsförlagda utbildare, 7,5 </a:t>
            </a:r>
            <a:r>
              <a:rPr lang="sv-SE" sz="1050" dirty="0" err="1">
                <a:effectLst/>
                <a:latin typeface="Calibri" panose="020F0502020204030204" pitchFamily="34" charset="0"/>
                <a:ea typeface="Times New Roman" panose="02020603050405020304" pitchFamily="18" charset="0"/>
                <a:cs typeface="Calibri" panose="020F0502020204030204" pitchFamily="34" charset="0"/>
              </a:rPr>
              <a:t>hp</a:t>
            </a:r>
            <a:r>
              <a:rPr lang="sv-SE" sz="1050" dirty="0">
                <a:effectLst/>
                <a:latin typeface="Calibri" panose="020F0502020204030204" pitchFamily="34" charset="0"/>
                <a:ea typeface="Times New Roman" panose="02020603050405020304" pitchFamily="18" charset="0"/>
                <a:cs typeface="Calibri" panose="020F0502020204030204" pitchFamily="34" charset="0"/>
              </a:rPr>
              <a:t>, 25 % studietakt. Högskolan Dalarna erbjuder kursen var tredje termin.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sv-SE" sz="1050" b="0" dirty="0">
                <a:effectLst/>
                <a:latin typeface="Calibri" panose="020F0502020204030204" pitchFamily="34" charset="0"/>
                <a:ea typeface="Times New Roman" panose="02020603050405020304" pitchFamily="18" charset="0"/>
                <a:cs typeface="Calibri" panose="020F0502020204030204" pitchFamily="34" charset="0"/>
              </a:rPr>
              <a:t>VFU-handledare är en yrkesverksam </a:t>
            </a:r>
            <a:r>
              <a:rPr lang="sv-SE" sz="1050" dirty="0">
                <a:effectLst/>
                <a:latin typeface="Calibri" panose="020F0502020204030204" pitchFamily="34" charset="0"/>
                <a:ea typeface="Times New Roman" panose="02020603050405020304" pitchFamily="18" charset="0"/>
                <a:cs typeface="Calibri" panose="020F0502020204030204" pitchFamily="34" charset="0"/>
              </a:rPr>
              <a:t>socialarbetare som tar emot och handleder en student på sin arbetsplats under en överenskommen period.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sv-SE" sz="1050" dirty="0">
                <a:effectLst/>
                <a:latin typeface="Calibri" panose="020F0502020204030204" pitchFamily="34" charset="0"/>
                <a:ea typeface="Times New Roman" panose="02020603050405020304" pitchFamily="18" charset="0"/>
                <a:cs typeface="Calibri" panose="020F0502020204030204" pitchFamily="34" charset="0"/>
              </a:rPr>
              <a:t>Inom VFU organisationen finns också Högskolans utsedda VFU ansvarig, med uppdrag att fördela platserna inom socionomprogrammet och fungera som stöd till VFU samordnarna. BERÄTTA VEM SOM ÄR VFU ANSVARIG PÅ HDA.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sv-SE" sz="1050" dirty="0">
                <a:effectLst/>
                <a:latin typeface="Calibri" panose="020F0502020204030204" pitchFamily="34" charset="0"/>
                <a:ea typeface="Times New Roman" panose="02020603050405020304" pitchFamily="18" charset="0"/>
                <a:cs typeface="Calibri" panose="020F0502020204030204" pitchFamily="34" charset="0"/>
              </a:rPr>
              <a:t>Dalarnas 15 kommuner och Högskolan Dalarna samverkar också inom ramen för samverkansarenan SUD. Här är VFU ett viktigt samverkansområdet tillsammans med andra gemensamma angelägenheter som kompetensförsörjning, kompetensutveckling och praktiknära forskning.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lang="sv-SE" sz="1800" dirty="0">
              <a:effectLst/>
              <a:latin typeface="Garamond" panose="02020404030301010803" pitchFamily="18" charset="0"/>
              <a:ea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lang="sv-SE" sz="1800" dirty="0">
              <a:effectLst/>
              <a:latin typeface="Garamond" panose="02020404030301010803" pitchFamily="18" charset="0"/>
              <a:ea typeface="Times New Roman" panose="02020603050405020304" pitchFamily="18" charset="0"/>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sv-SE" sz="1200" dirty="0">
              <a:effectLst/>
              <a:latin typeface="Calibri" panose="020F0502020204030204" pitchFamily="34" charset="0"/>
              <a:ea typeface="DengXian" panose="02010600030101010101" pitchFamily="2" charset="-122"/>
              <a:cs typeface="Arial" panose="020B0604020202020204" pitchFamily="34" charset="0"/>
            </a:endParaRPr>
          </a:p>
        </p:txBody>
      </p:sp>
      <p:sp>
        <p:nvSpPr>
          <p:cNvPr id="4" name="Footer Placeholder 3"/>
          <p:cNvSpPr>
            <a:spLocks noGrp="1"/>
          </p:cNvSpPr>
          <p:nvPr>
            <p:ph type="ftr" sz="quarter" idx="4"/>
          </p:nvPr>
        </p:nvSpPr>
        <p:spPr/>
        <p:txBody>
          <a:bodyPr/>
          <a:lstStyle/>
          <a:p>
            <a:endParaRPr lang="sv-SE"/>
          </a:p>
        </p:txBody>
      </p:sp>
      <p:sp>
        <p:nvSpPr>
          <p:cNvPr id="5" name="Slide Number Placeholder 4"/>
          <p:cNvSpPr>
            <a:spLocks noGrp="1"/>
          </p:cNvSpPr>
          <p:nvPr>
            <p:ph type="sldNum" sz="quarter" idx="5"/>
          </p:nvPr>
        </p:nvSpPr>
        <p:spPr/>
        <p:txBody>
          <a:bodyPr/>
          <a:lstStyle/>
          <a:p>
            <a:fld id="{8574C626-C32E-BE4F-9241-38E8A8CA19D9}" type="slidenum">
              <a:rPr lang="sv-SE" smtClean="0"/>
              <a:t>5</a:t>
            </a:fld>
            <a:endParaRPr lang="sv-SE"/>
          </a:p>
        </p:txBody>
      </p:sp>
    </p:spTree>
    <p:extLst>
      <p:ext uri="{BB962C8B-B14F-4D97-AF65-F5344CB8AC3E}">
        <p14:creationId xmlns:p14="http://schemas.microsoft.com/office/powerpoint/2010/main" val="35186241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just">
              <a:lnSpc>
                <a:spcPct val="107000"/>
              </a:lnSpc>
              <a:spcAft>
                <a:spcPts val="800"/>
              </a:spcAft>
            </a:pPr>
            <a:r>
              <a:rPr lang="sv-SE" sz="1050" dirty="0">
                <a:effectLst/>
                <a:latin typeface="Calibri" panose="020F0502020204030204" pitchFamily="34" charset="0"/>
                <a:ea typeface="DengXian" panose="02010600030101010101" pitchFamily="2" charset="-122"/>
                <a:cs typeface="Arial" panose="020B0604020202020204" pitchFamily="34" charset="0"/>
              </a:rPr>
              <a:t>Denna och nästa bild ger en övergripande bild av vad socionomstudenterna läser under sin utbildning. </a:t>
            </a:r>
          </a:p>
          <a:p>
            <a:pPr algn="just">
              <a:lnSpc>
                <a:spcPct val="107000"/>
              </a:lnSpc>
              <a:spcAft>
                <a:spcPts val="800"/>
              </a:spcAft>
            </a:pPr>
            <a:endParaRPr lang="sv-SE" sz="1050" dirty="0">
              <a:effectLst/>
              <a:latin typeface="Calibri" panose="020F0502020204030204" pitchFamily="34" charset="0"/>
              <a:ea typeface="DengXian" panose="02010600030101010101" pitchFamily="2" charset="-122"/>
              <a:cs typeface="Arial" panose="020B0604020202020204" pitchFamily="34" charset="0"/>
            </a:endParaRPr>
          </a:p>
          <a:p>
            <a:pPr algn="just">
              <a:lnSpc>
                <a:spcPct val="107000"/>
              </a:lnSpc>
              <a:spcAft>
                <a:spcPts val="800"/>
              </a:spcAft>
            </a:pPr>
            <a:r>
              <a:rPr lang="sv-SE" sz="1050" dirty="0">
                <a:effectLst/>
                <a:latin typeface="Calibri" panose="020F0502020204030204" pitchFamily="34" charset="0"/>
                <a:ea typeface="DengXian" panose="02010600030101010101" pitchFamily="2" charset="-122"/>
                <a:cs typeface="Arial" panose="020B0604020202020204" pitchFamily="34" charset="0"/>
              </a:rPr>
              <a:t>ROSA: Kurser per termin i socionomprogrammet, en termin per kolumn</a:t>
            </a:r>
          </a:p>
          <a:p>
            <a:pPr algn="just">
              <a:lnSpc>
                <a:spcPct val="107000"/>
              </a:lnSpc>
              <a:spcAft>
                <a:spcPts val="800"/>
              </a:spcAft>
            </a:pPr>
            <a:r>
              <a:rPr lang="sv-SE" sz="1050" dirty="0">
                <a:effectLst/>
                <a:latin typeface="Calibri" panose="020F0502020204030204" pitchFamily="34" charset="0"/>
                <a:ea typeface="DengXian" panose="02010600030101010101" pitchFamily="2" charset="-122"/>
                <a:cs typeface="Arial" panose="020B0604020202020204" pitchFamily="34" charset="0"/>
              </a:rPr>
              <a:t>GRÖNT: Kurser som innehåller VFU</a:t>
            </a:r>
          </a:p>
          <a:p>
            <a:pPr algn="just">
              <a:lnSpc>
                <a:spcPct val="107000"/>
              </a:lnSpc>
              <a:spcAft>
                <a:spcPts val="800"/>
              </a:spcAft>
            </a:pPr>
            <a:r>
              <a:rPr lang="sv-SE" sz="1050" dirty="0">
                <a:effectLst/>
                <a:latin typeface="Calibri" panose="020F0502020204030204" pitchFamily="34" charset="0"/>
                <a:ea typeface="DengXian" panose="02010600030101010101" pitchFamily="2" charset="-122"/>
                <a:cs typeface="Arial" panose="020B0604020202020204" pitchFamily="34" charset="0"/>
              </a:rPr>
              <a:t>MÖRKGRÖNT: Information om VFU</a:t>
            </a:r>
          </a:p>
          <a:p>
            <a:pPr algn="just">
              <a:lnSpc>
                <a:spcPct val="107000"/>
              </a:lnSpc>
              <a:spcAft>
                <a:spcPts val="800"/>
              </a:spcAft>
            </a:pPr>
            <a:endParaRPr lang="sv-SE" sz="1050" dirty="0">
              <a:effectLst/>
              <a:latin typeface="Calibri" panose="020F0502020204030204" pitchFamily="34" charset="0"/>
              <a:ea typeface="DengXian" panose="02010600030101010101" pitchFamily="2" charset="-122"/>
              <a:cs typeface="Arial" panose="020B0604020202020204" pitchFamily="34" charset="0"/>
            </a:endParaRPr>
          </a:p>
          <a:p>
            <a:pPr algn="just">
              <a:lnSpc>
                <a:spcPct val="107000"/>
              </a:lnSpc>
              <a:spcAft>
                <a:spcPts val="800"/>
              </a:spcAft>
            </a:pPr>
            <a:r>
              <a:rPr lang="sv-SE" sz="1050" dirty="0">
                <a:effectLst/>
                <a:latin typeface="Calibri" panose="020F0502020204030204" pitchFamily="34" charset="0"/>
                <a:ea typeface="DengXian" panose="02010600030101010101" pitchFamily="2" charset="-122"/>
                <a:cs typeface="Arial" panose="020B0604020202020204" pitchFamily="34" charset="0"/>
              </a:rPr>
              <a:t>Studenten får under socionomprogrammets första eller andra termin en basplacering för VFU i en krets. </a:t>
            </a:r>
          </a:p>
          <a:p>
            <a:endParaRPr lang="sv-SE" dirty="0"/>
          </a:p>
        </p:txBody>
      </p:sp>
      <p:sp>
        <p:nvSpPr>
          <p:cNvPr id="4" name="Platshållare för sidfot 3"/>
          <p:cNvSpPr>
            <a:spLocks noGrp="1"/>
          </p:cNvSpPr>
          <p:nvPr>
            <p:ph type="ftr" sz="quarter" idx="4"/>
          </p:nvPr>
        </p:nvSpPr>
        <p:spPr/>
        <p:txBody>
          <a:bodyPr/>
          <a:lstStyle/>
          <a:p>
            <a:endParaRPr lang="sv-SE"/>
          </a:p>
        </p:txBody>
      </p:sp>
      <p:sp>
        <p:nvSpPr>
          <p:cNvPr id="5" name="Platshållare för bildnummer 4"/>
          <p:cNvSpPr>
            <a:spLocks noGrp="1"/>
          </p:cNvSpPr>
          <p:nvPr>
            <p:ph type="sldNum" sz="quarter" idx="5"/>
          </p:nvPr>
        </p:nvSpPr>
        <p:spPr/>
        <p:txBody>
          <a:bodyPr/>
          <a:lstStyle/>
          <a:p>
            <a:fld id="{8574C626-C32E-BE4F-9241-38E8A8CA19D9}" type="slidenum">
              <a:rPr lang="sv-SE" smtClean="0"/>
              <a:t>6</a:t>
            </a:fld>
            <a:endParaRPr lang="sv-SE"/>
          </a:p>
        </p:txBody>
      </p:sp>
    </p:spTree>
    <p:extLst>
      <p:ext uri="{BB962C8B-B14F-4D97-AF65-F5344CB8AC3E}">
        <p14:creationId xmlns:p14="http://schemas.microsoft.com/office/powerpoint/2010/main" val="37300012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lang="sv-SE" sz="1050" dirty="0">
                <a:effectLst/>
                <a:latin typeface="Calibri" panose="020F0502020204030204" pitchFamily="34" charset="0"/>
                <a:ea typeface="DengXian" panose="02010600030101010101" pitchFamily="2" charset="-122"/>
                <a:cs typeface="Arial" panose="020B0604020202020204" pitchFamily="34" charset="0"/>
              </a:rPr>
              <a:t>Fortsatt övergripande bild av vad socionomstudenterna läser under sin utbildning. </a:t>
            </a:r>
          </a:p>
          <a:p>
            <a:pPr algn="just">
              <a:lnSpc>
                <a:spcPct val="107000"/>
              </a:lnSpc>
              <a:spcAft>
                <a:spcPts val="800"/>
              </a:spcAft>
            </a:pPr>
            <a:endParaRPr lang="sv-SE" sz="1050" dirty="0">
              <a:effectLst/>
              <a:latin typeface="Calibri" panose="020F0502020204030204" pitchFamily="34" charset="0"/>
              <a:ea typeface="DengXian" panose="02010600030101010101" pitchFamily="2" charset="-122"/>
              <a:cs typeface="Arial" panose="020B0604020202020204" pitchFamily="34" charset="0"/>
            </a:endParaRPr>
          </a:p>
          <a:p>
            <a:pPr algn="just">
              <a:lnSpc>
                <a:spcPct val="107000"/>
              </a:lnSpc>
              <a:spcAft>
                <a:spcPts val="800"/>
              </a:spcAft>
            </a:pPr>
            <a:r>
              <a:rPr lang="sv-SE" sz="1050" dirty="0">
                <a:effectLst/>
                <a:latin typeface="Calibri" panose="020F0502020204030204" pitchFamily="34" charset="0"/>
                <a:ea typeface="DengXian" panose="02010600030101010101" pitchFamily="2" charset="-122"/>
                <a:cs typeface="Arial" panose="020B0604020202020204" pitchFamily="34" charset="0"/>
              </a:rPr>
              <a:t>ROSA: Kurser per termin i socionomprogrammet, en termin per kolumn</a:t>
            </a:r>
          </a:p>
          <a:p>
            <a:pPr algn="just">
              <a:lnSpc>
                <a:spcPct val="107000"/>
              </a:lnSpc>
              <a:spcAft>
                <a:spcPts val="800"/>
              </a:spcAft>
            </a:pPr>
            <a:r>
              <a:rPr lang="sv-SE" sz="1050" dirty="0">
                <a:effectLst/>
                <a:latin typeface="Calibri" panose="020F0502020204030204" pitchFamily="34" charset="0"/>
                <a:ea typeface="DengXian" panose="02010600030101010101" pitchFamily="2" charset="-122"/>
                <a:cs typeface="Arial" panose="020B0604020202020204" pitchFamily="34" charset="0"/>
              </a:rPr>
              <a:t>GRÖNT: Kurser som innehåller VFU</a:t>
            </a:r>
          </a:p>
          <a:p>
            <a:pPr algn="just">
              <a:lnSpc>
                <a:spcPct val="107000"/>
              </a:lnSpc>
              <a:spcAft>
                <a:spcPts val="800"/>
              </a:spcAft>
            </a:pPr>
            <a:r>
              <a:rPr lang="sv-SE" sz="1050" dirty="0">
                <a:effectLst/>
                <a:latin typeface="Calibri" panose="020F0502020204030204" pitchFamily="34" charset="0"/>
                <a:ea typeface="DengXian" panose="02010600030101010101" pitchFamily="2" charset="-122"/>
                <a:cs typeface="Arial" panose="020B0604020202020204" pitchFamily="34" charset="0"/>
              </a:rPr>
              <a:t>MÖRKGRÖNT: Information om VFU</a:t>
            </a:r>
          </a:p>
          <a:p>
            <a:pPr algn="just">
              <a:lnSpc>
                <a:spcPct val="107000"/>
              </a:lnSpc>
              <a:spcAft>
                <a:spcPts val="800"/>
              </a:spcAft>
            </a:pPr>
            <a:endParaRPr lang="sv-SE" sz="1050" dirty="0">
              <a:effectLst/>
              <a:latin typeface="Calibri" panose="020F0502020204030204" pitchFamily="34" charset="0"/>
              <a:ea typeface="DengXian" panose="02010600030101010101" pitchFamily="2" charset="-122"/>
              <a:cs typeface="Arial" panose="020B0604020202020204" pitchFamily="34" charset="0"/>
            </a:endParaRPr>
          </a:p>
          <a:p>
            <a:pPr algn="just">
              <a:lnSpc>
                <a:spcPct val="107000"/>
              </a:lnSpc>
              <a:spcAft>
                <a:spcPts val="800"/>
              </a:spcAft>
            </a:pPr>
            <a:r>
              <a:rPr lang="sv-SE" sz="1050" dirty="0">
                <a:effectLst/>
                <a:latin typeface="Calibri" panose="020F0502020204030204" pitchFamily="34" charset="0"/>
                <a:ea typeface="DengXian" panose="02010600030101010101" pitchFamily="2" charset="-122"/>
                <a:cs typeface="Arial" panose="020B0604020202020204" pitchFamily="34" charset="0"/>
              </a:rPr>
              <a:t>Termin 6 genomför studenterna sin längsta VFU period på 10 veckor. </a:t>
            </a:r>
          </a:p>
          <a:p>
            <a:endParaRPr lang="sv-SE" dirty="0"/>
          </a:p>
        </p:txBody>
      </p:sp>
      <p:sp>
        <p:nvSpPr>
          <p:cNvPr id="4" name="Platshållare för sidfot 3"/>
          <p:cNvSpPr>
            <a:spLocks noGrp="1"/>
          </p:cNvSpPr>
          <p:nvPr>
            <p:ph type="ftr" sz="quarter" idx="4"/>
          </p:nvPr>
        </p:nvSpPr>
        <p:spPr/>
        <p:txBody>
          <a:bodyPr/>
          <a:lstStyle/>
          <a:p>
            <a:endParaRPr lang="sv-SE"/>
          </a:p>
        </p:txBody>
      </p:sp>
      <p:sp>
        <p:nvSpPr>
          <p:cNvPr id="5" name="Platshållare för bildnummer 4"/>
          <p:cNvSpPr>
            <a:spLocks noGrp="1"/>
          </p:cNvSpPr>
          <p:nvPr>
            <p:ph type="sldNum" sz="quarter" idx="5"/>
          </p:nvPr>
        </p:nvSpPr>
        <p:spPr/>
        <p:txBody>
          <a:bodyPr/>
          <a:lstStyle/>
          <a:p>
            <a:fld id="{8574C626-C32E-BE4F-9241-38E8A8CA19D9}" type="slidenum">
              <a:rPr lang="sv-SE" smtClean="0"/>
              <a:t>7</a:t>
            </a:fld>
            <a:endParaRPr lang="sv-SE"/>
          </a:p>
        </p:txBody>
      </p:sp>
    </p:spTree>
    <p:extLst>
      <p:ext uri="{BB962C8B-B14F-4D97-AF65-F5344CB8AC3E}">
        <p14:creationId xmlns:p14="http://schemas.microsoft.com/office/powerpoint/2010/main" val="1870568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hangingPunct="0"/>
            <a:r>
              <a:rPr lang="sv-SE" sz="1050" dirty="0">
                <a:effectLst/>
                <a:latin typeface="+mn-lt"/>
                <a:ea typeface="Times New Roman" panose="02020603050405020304" pitchFamily="18" charset="0"/>
                <a:cs typeface="Cambria" panose="02040503050406030204" pitchFamily="18" charset="0"/>
              </a:rPr>
              <a:t>Programmets fältstudier omfattar 30 högskolepoäng (</a:t>
            </a:r>
            <a:r>
              <a:rPr lang="sv-SE" sz="1050" dirty="0" err="1">
                <a:effectLst/>
                <a:latin typeface="+mn-lt"/>
                <a:ea typeface="Times New Roman" panose="02020603050405020304" pitchFamily="18" charset="0"/>
                <a:cs typeface="Cambria" panose="02040503050406030204" pitchFamily="18" charset="0"/>
              </a:rPr>
              <a:t>hp</a:t>
            </a:r>
            <a:r>
              <a:rPr lang="sv-SE" sz="1050" dirty="0">
                <a:effectLst/>
                <a:latin typeface="+mn-lt"/>
                <a:ea typeface="Times New Roman" panose="02020603050405020304" pitchFamily="18" charset="0"/>
                <a:cs typeface="Cambria" panose="02040503050406030204" pitchFamily="18" charset="0"/>
              </a:rPr>
              <a:t>) och syftar förutom integreringen av teori och praktik till att fördjupa kunskapen inom välfärdsområdet och utveckla studentens yrkesmässiga och personliga identitet. </a:t>
            </a:r>
          </a:p>
          <a:p>
            <a:pPr algn="just" hangingPunct="0"/>
            <a:endParaRPr lang="sv-SE" sz="1050" dirty="0">
              <a:effectLst/>
              <a:latin typeface="+mn-lt"/>
              <a:ea typeface="Times New Roman" panose="02020603050405020304" pitchFamily="18" charset="0"/>
              <a:cs typeface="Times New Roman" panose="02020603050405020304" pitchFamily="18" charset="0"/>
            </a:endParaRPr>
          </a:p>
          <a:p>
            <a:pPr algn="just" hangingPunct="0"/>
            <a:r>
              <a:rPr lang="sv-SE" sz="1050" dirty="0">
                <a:effectLst/>
                <a:latin typeface="+mn-lt"/>
                <a:ea typeface="Times New Roman" panose="02020603050405020304" pitchFamily="18" charset="0"/>
                <a:cs typeface="Times New Roman" panose="02020603050405020304" pitchFamily="18" charset="0"/>
              </a:rPr>
              <a:t>Ju längre en student kommit i sin utbildning ska fältstudierna vara mer och mer självständiga. En student ska aldrig ses som arbetskraft och får inte få betalt för sina fältstudier. </a:t>
            </a:r>
          </a:p>
          <a:p>
            <a:pPr algn="just" hangingPunct="0"/>
            <a:r>
              <a:rPr lang="sv-SE" sz="1050" b="0" dirty="0">
                <a:effectLst/>
                <a:latin typeface="+mn-lt"/>
                <a:ea typeface="Times New Roman" panose="02020603050405020304" pitchFamily="18" charset="0"/>
                <a:cs typeface="Times New Roman" panose="02020603050405020304" pitchFamily="18" charset="0"/>
              </a:rPr>
              <a:t> </a:t>
            </a:r>
            <a:endParaRPr lang="sv-SE" sz="1050" dirty="0">
              <a:effectLst/>
              <a:latin typeface="+mn-lt"/>
              <a:ea typeface="Times New Roman" panose="02020603050405020304" pitchFamily="18" charset="0"/>
              <a:cs typeface="Times New Roman" panose="02020603050405020304" pitchFamily="18" charset="0"/>
            </a:endParaRPr>
          </a:p>
          <a:p>
            <a:pPr algn="just" hangingPunct="0"/>
            <a:r>
              <a:rPr lang="sv-SE" sz="1050" dirty="0">
                <a:effectLst/>
                <a:latin typeface="+mn-lt"/>
                <a:ea typeface="Times New Roman" panose="02020603050405020304" pitchFamily="18" charset="0"/>
                <a:cs typeface="Cambria" panose="02040503050406030204" pitchFamily="18" charset="0"/>
              </a:rPr>
              <a:t>Programmets VFU är uppdelade på tre perioder. Målsättningen är att 50 % ska spenderas i traditionellt socialt arbete och 50 % inom social omsorg där exempelvis äldreomsorg och LSS ingår. </a:t>
            </a:r>
            <a:endParaRPr lang="sv-SE" sz="1050" dirty="0">
              <a:effectLst/>
              <a:latin typeface="+mn-lt"/>
              <a:ea typeface="Times New Roman" panose="02020603050405020304" pitchFamily="18" charset="0"/>
              <a:cs typeface="Times New Roman" panose="02020603050405020304" pitchFamily="18" charset="0"/>
            </a:endParaRPr>
          </a:p>
          <a:p>
            <a:pPr hangingPunct="0"/>
            <a:r>
              <a:rPr lang="sv-SE" sz="1050" dirty="0">
                <a:effectLst/>
                <a:latin typeface="+mn-lt"/>
                <a:ea typeface="Times New Roman" panose="02020603050405020304" pitchFamily="18" charset="0"/>
                <a:cs typeface="Cambria" panose="02040503050406030204" pitchFamily="18" charset="0"/>
              </a:rPr>
              <a:t> </a:t>
            </a:r>
            <a:endParaRPr lang="sv-SE" sz="1050" dirty="0">
              <a:effectLst/>
              <a:latin typeface="+mn-lt"/>
              <a:ea typeface="Times New Roman" panose="02020603050405020304" pitchFamily="18" charset="0"/>
              <a:cs typeface="Times New Roman" panose="02020603050405020304" pitchFamily="18" charset="0"/>
            </a:endParaRPr>
          </a:p>
          <a:p>
            <a:endParaRPr lang="sv-SE" sz="1000" dirty="0"/>
          </a:p>
        </p:txBody>
      </p:sp>
      <p:sp>
        <p:nvSpPr>
          <p:cNvPr id="4" name="Footer Placeholder 3"/>
          <p:cNvSpPr>
            <a:spLocks noGrp="1"/>
          </p:cNvSpPr>
          <p:nvPr>
            <p:ph type="ftr" sz="quarter" idx="4"/>
          </p:nvPr>
        </p:nvSpPr>
        <p:spPr/>
        <p:txBody>
          <a:bodyPr/>
          <a:lstStyle/>
          <a:p>
            <a:endParaRPr lang="sv-SE"/>
          </a:p>
        </p:txBody>
      </p:sp>
      <p:sp>
        <p:nvSpPr>
          <p:cNvPr id="5" name="Slide Number Placeholder 4"/>
          <p:cNvSpPr>
            <a:spLocks noGrp="1"/>
          </p:cNvSpPr>
          <p:nvPr>
            <p:ph type="sldNum" sz="quarter" idx="5"/>
          </p:nvPr>
        </p:nvSpPr>
        <p:spPr/>
        <p:txBody>
          <a:bodyPr/>
          <a:lstStyle/>
          <a:p>
            <a:fld id="{8574C626-C32E-BE4F-9241-38E8A8CA19D9}" type="slidenum">
              <a:rPr lang="sv-SE" smtClean="0"/>
              <a:t>8</a:t>
            </a:fld>
            <a:endParaRPr lang="sv-SE"/>
          </a:p>
        </p:txBody>
      </p:sp>
    </p:spTree>
    <p:extLst>
      <p:ext uri="{BB962C8B-B14F-4D97-AF65-F5344CB8AC3E}">
        <p14:creationId xmlns:p14="http://schemas.microsoft.com/office/powerpoint/2010/main" val="29192419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Footer Placeholder 3"/>
          <p:cNvSpPr>
            <a:spLocks noGrp="1"/>
          </p:cNvSpPr>
          <p:nvPr>
            <p:ph type="ftr" sz="quarter" idx="4"/>
          </p:nvPr>
        </p:nvSpPr>
        <p:spPr/>
        <p:txBody>
          <a:bodyPr/>
          <a:lstStyle/>
          <a:p>
            <a:endParaRPr lang="sv-SE"/>
          </a:p>
        </p:txBody>
      </p:sp>
      <p:sp>
        <p:nvSpPr>
          <p:cNvPr id="5" name="Slide Number Placeholder 4"/>
          <p:cNvSpPr>
            <a:spLocks noGrp="1"/>
          </p:cNvSpPr>
          <p:nvPr>
            <p:ph type="sldNum" sz="quarter" idx="5"/>
          </p:nvPr>
        </p:nvSpPr>
        <p:spPr/>
        <p:txBody>
          <a:bodyPr/>
          <a:lstStyle/>
          <a:p>
            <a:fld id="{8574C626-C32E-BE4F-9241-38E8A8CA19D9}" type="slidenum">
              <a:rPr lang="sv-SE" smtClean="0"/>
              <a:t>9</a:t>
            </a:fld>
            <a:endParaRPr lang="sv-SE"/>
          </a:p>
        </p:txBody>
      </p:sp>
    </p:spTree>
    <p:extLst>
      <p:ext uri="{BB962C8B-B14F-4D97-AF65-F5344CB8AC3E}">
        <p14:creationId xmlns:p14="http://schemas.microsoft.com/office/powerpoint/2010/main" val="219784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sv-SE"/>
          </a:p>
        </p:txBody>
      </p:sp>
      <p:sp>
        <p:nvSpPr>
          <p:cNvPr id="3" name="Underrubri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sv-SE"/>
          </a:p>
        </p:txBody>
      </p:sp>
      <p:sp>
        <p:nvSpPr>
          <p:cNvPr id="7" name="Platshållare för sidfot 4"/>
          <p:cNvSpPr>
            <a:spLocks noGrp="1"/>
          </p:cNvSpPr>
          <p:nvPr>
            <p:ph type="ftr" sz="quarter" idx="3"/>
          </p:nvPr>
        </p:nvSpPr>
        <p:spPr>
          <a:xfrm>
            <a:off x="331200" y="6516000"/>
            <a:ext cx="8470800" cy="205475"/>
          </a:xfrm>
          <a:prstGeom prst="rect">
            <a:avLst/>
          </a:prstGeom>
        </p:spPr>
        <p:txBody>
          <a:bodyPr vert="horz" lIns="0" tIns="0" rIns="0" bIns="0" rtlCol="0" anchor="ctr"/>
          <a:lstStyle>
            <a:lvl1pPr algn="l">
              <a:defRPr sz="1100">
                <a:solidFill>
                  <a:schemeClr val="tx1">
                    <a:tint val="75000"/>
                  </a:schemeClr>
                </a:solidFill>
                <a:latin typeface="Times New Roman" panose="02020603050405020304" pitchFamily="18" charset="0"/>
                <a:cs typeface="Times New Roman" panose="02020603050405020304" pitchFamily="18" charset="0"/>
              </a:defRPr>
            </a:lvl1pPr>
          </a:lstStyle>
          <a:p>
            <a:endParaRPr lang="sv-S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a:t>Click to edit Master title style</a:t>
            </a:r>
            <a:endParaRPr lang="sv-SE"/>
          </a:p>
        </p:txBody>
      </p:sp>
      <p:sp>
        <p:nvSpPr>
          <p:cNvPr id="3" name="Platshållare för lodrät text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Platshållare för sidfot 4"/>
          <p:cNvSpPr>
            <a:spLocks noGrp="1"/>
          </p:cNvSpPr>
          <p:nvPr>
            <p:ph type="ftr" sz="quarter" idx="3"/>
          </p:nvPr>
        </p:nvSpPr>
        <p:spPr>
          <a:xfrm>
            <a:off x="331200" y="6516000"/>
            <a:ext cx="8470800" cy="205475"/>
          </a:xfrm>
          <a:prstGeom prst="rect">
            <a:avLst/>
          </a:prstGeom>
        </p:spPr>
        <p:txBody>
          <a:bodyPr vert="horz" lIns="0" tIns="0" rIns="0" bIns="0" rtlCol="0" anchor="ctr"/>
          <a:lstStyle>
            <a:lvl1pPr algn="l">
              <a:defRPr sz="1100">
                <a:solidFill>
                  <a:schemeClr val="tx1">
                    <a:tint val="75000"/>
                  </a:schemeClr>
                </a:solidFill>
                <a:latin typeface="Times New Roman" panose="02020603050405020304" pitchFamily="18" charset="0"/>
                <a:cs typeface="Times New Roman" panose="02020603050405020304" pitchFamily="18" charset="0"/>
              </a:defRPr>
            </a:lvl1pPr>
          </a:lstStyle>
          <a:p>
            <a:endParaRPr lang="sv-S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543675" y="365125"/>
            <a:ext cx="1971675" cy="5811838"/>
          </a:xfrm>
        </p:spPr>
        <p:txBody>
          <a:bodyPr vert="eaVert"/>
          <a:lstStyle/>
          <a:p>
            <a:r>
              <a:rPr lang="en-US"/>
              <a:t>Click to edit Master title style</a:t>
            </a:r>
            <a:endParaRPr lang="sv-SE"/>
          </a:p>
        </p:txBody>
      </p:sp>
      <p:sp>
        <p:nvSpPr>
          <p:cNvPr id="3" name="Platshållare för lodrät text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Platshållare för sidfot 4"/>
          <p:cNvSpPr>
            <a:spLocks noGrp="1"/>
          </p:cNvSpPr>
          <p:nvPr>
            <p:ph type="ftr" sz="quarter" idx="3"/>
          </p:nvPr>
        </p:nvSpPr>
        <p:spPr>
          <a:xfrm>
            <a:off x="331200" y="6516000"/>
            <a:ext cx="8470800" cy="205475"/>
          </a:xfrm>
          <a:prstGeom prst="rect">
            <a:avLst/>
          </a:prstGeom>
        </p:spPr>
        <p:txBody>
          <a:bodyPr vert="horz" lIns="0" tIns="0" rIns="0" bIns="0" rtlCol="0" anchor="ctr"/>
          <a:lstStyle>
            <a:lvl1pPr algn="l">
              <a:defRPr sz="1100">
                <a:solidFill>
                  <a:schemeClr val="tx1">
                    <a:tint val="75000"/>
                  </a:schemeClr>
                </a:solidFill>
                <a:latin typeface="Times New Roman" panose="02020603050405020304" pitchFamily="18" charset="0"/>
                <a:cs typeface="Times New Roman" panose="02020603050405020304" pitchFamily="18" charset="0"/>
              </a:defRPr>
            </a:lvl1pPr>
          </a:lstStyle>
          <a:p>
            <a:endParaRPr lang="sv-S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a:t>Click to edit Master title style</a:t>
            </a:r>
            <a:endParaRPr lang="sv-SE"/>
          </a:p>
        </p:txBody>
      </p:sp>
      <p:sp>
        <p:nvSpPr>
          <p:cNvPr id="3" name="Platshållare för innehåll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Platshållare för sidfot 4"/>
          <p:cNvSpPr>
            <a:spLocks noGrp="1"/>
          </p:cNvSpPr>
          <p:nvPr>
            <p:ph type="ftr" sz="quarter" idx="3"/>
          </p:nvPr>
        </p:nvSpPr>
        <p:spPr>
          <a:xfrm>
            <a:off x="331200" y="6516000"/>
            <a:ext cx="8470800" cy="205475"/>
          </a:xfrm>
          <a:prstGeom prst="rect">
            <a:avLst/>
          </a:prstGeom>
        </p:spPr>
        <p:txBody>
          <a:bodyPr vert="horz" lIns="0" tIns="0" rIns="0" bIns="0" rtlCol="0" anchor="ctr"/>
          <a:lstStyle>
            <a:lvl1pPr algn="l">
              <a:defRPr sz="1100">
                <a:solidFill>
                  <a:schemeClr val="tx1">
                    <a:tint val="75000"/>
                  </a:schemeClr>
                </a:solidFill>
                <a:latin typeface="Times New Roman" panose="02020603050405020304" pitchFamily="18" charset="0"/>
                <a:cs typeface="Times New Roman" panose="02020603050405020304" pitchFamily="18" charset="0"/>
              </a:defRPr>
            </a:lvl1pPr>
          </a:lstStyle>
          <a:p>
            <a:endParaRPr lang="sv-S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sv-SE"/>
          </a:p>
        </p:txBody>
      </p:sp>
      <p:sp>
        <p:nvSpPr>
          <p:cNvPr id="3" name="Platshållare för text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7" name="Platshållare för sidfot 4"/>
          <p:cNvSpPr>
            <a:spLocks noGrp="1"/>
          </p:cNvSpPr>
          <p:nvPr>
            <p:ph type="ftr" sz="quarter" idx="3"/>
          </p:nvPr>
        </p:nvSpPr>
        <p:spPr>
          <a:xfrm>
            <a:off x="331200" y="6516000"/>
            <a:ext cx="8470800" cy="205475"/>
          </a:xfrm>
          <a:prstGeom prst="rect">
            <a:avLst/>
          </a:prstGeom>
        </p:spPr>
        <p:txBody>
          <a:bodyPr vert="horz" lIns="0" tIns="0" rIns="0" bIns="0" rtlCol="0" anchor="ctr"/>
          <a:lstStyle>
            <a:lvl1pPr algn="l">
              <a:defRPr sz="1100">
                <a:solidFill>
                  <a:schemeClr val="tx1">
                    <a:tint val="75000"/>
                  </a:schemeClr>
                </a:solidFill>
                <a:latin typeface="Times New Roman" panose="02020603050405020304" pitchFamily="18" charset="0"/>
                <a:cs typeface="Times New Roman" panose="02020603050405020304" pitchFamily="18" charset="0"/>
              </a:defRPr>
            </a:lvl1pPr>
          </a:lstStyle>
          <a:p>
            <a:endParaRPr lang="sv-S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a:t>Click to edit Master title style</a:t>
            </a:r>
            <a:endParaRPr lang="sv-SE"/>
          </a:p>
        </p:txBody>
      </p:sp>
      <p:sp>
        <p:nvSpPr>
          <p:cNvPr id="3" name="Platshållare för innehåll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Platshållare för innehåll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8" name="Platshållare för sidfot 4"/>
          <p:cNvSpPr>
            <a:spLocks noGrp="1"/>
          </p:cNvSpPr>
          <p:nvPr>
            <p:ph type="ftr" sz="quarter" idx="3"/>
          </p:nvPr>
        </p:nvSpPr>
        <p:spPr>
          <a:xfrm>
            <a:off x="331200" y="6516000"/>
            <a:ext cx="8470800" cy="205475"/>
          </a:xfrm>
          <a:prstGeom prst="rect">
            <a:avLst/>
          </a:prstGeom>
        </p:spPr>
        <p:txBody>
          <a:bodyPr vert="horz" lIns="0" tIns="0" rIns="0" bIns="0" rtlCol="0" anchor="ctr"/>
          <a:lstStyle>
            <a:lvl1pPr algn="l">
              <a:defRPr sz="1100">
                <a:solidFill>
                  <a:schemeClr val="tx1">
                    <a:tint val="75000"/>
                  </a:schemeClr>
                </a:solidFill>
                <a:latin typeface="Times New Roman" panose="02020603050405020304" pitchFamily="18" charset="0"/>
                <a:cs typeface="Times New Roman" panose="02020603050405020304" pitchFamily="18" charset="0"/>
              </a:defRPr>
            </a:lvl1pPr>
          </a:lstStyle>
          <a:p>
            <a:endParaRPr lang="sv-S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29841" y="365126"/>
            <a:ext cx="7886700" cy="1325563"/>
          </a:xfrm>
        </p:spPr>
        <p:txBody>
          <a:bodyPr/>
          <a:lstStyle/>
          <a:p>
            <a:r>
              <a:rPr lang="en-US"/>
              <a:t>Click to edit Master title style</a:t>
            </a:r>
            <a:endParaRPr lang="sv-SE"/>
          </a:p>
        </p:txBody>
      </p:sp>
      <p:sp>
        <p:nvSpPr>
          <p:cNvPr id="3" name="Platshållare för text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Platshållare för innehåll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Platshållare för text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Platshållare för innehåll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10" name="Platshållare för sidfot 4"/>
          <p:cNvSpPr>
            <a:spLocks noGrp="1"/>
          </p:cNvSpPr>
          <p:nvPr>
            <p:ph type="ftr" sz="quarter" idx="10"/>
          </p:nvPr>
        </p:nvSpPr>
        <p:spPr>
          <a:xfrm>
            <a:off x="331200" y="6516000"/>
            <a:ext cx="8470800" cy="205475"/>
          </a:xfrm>
          <a:prstGeom prst="rect">
            <a:avLst/>
          </a:prstGeom>
        </p:spPr>
        <p:txBody>
          <a:bodyPr vert="horz" lIns="0" tIns="0" rIns="0" bIns="0" rtlCol="0" anchor="ctr"/>
          <a:lstStyle>
            <a:lvl1pPr algn="l">
              <a:defRPr sz="1100">
                <a:solidFill>
                  <a:schemeClr val="tx1">
                    <a:tint val="75000"/>
                  </a:schemeClr>
                </a:solidFill>
                <a:latin typeface="Times New Roman" panose="02020603050405020304" pitchFamily="18" charset="0"/>
                <a:cs typeface="Times New Roman" panose="02020603050405020304" pitchFamily="18" charset="0"/>
              </a:defRPr>
            </a:lvl1pPr>
          </a:lstStyle>
          <a:p>
            <a:endParaRPr lang="sv-S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a:t>Click to edit Master title style</a:t>
            </a:r>
            <a:endParaRPr lang="sv-SE"/>
          </a:p>
        </p:txBody>
      </p:sp>
      <p:sp>
        <p:nvSpPr>
          <p:cNvPr id="6" name="Platshållare för sidfot 4"/>
          <p:cNvSpPr>
            <a:spLocks noGrp="1"/>
          </p:cNvSpPr>
          <p:nvPr>
            <p:ph type="ftr" sz="quarter" idx="3"/>
          </p:nvPr>
        </p:nvSpPr>
        <p:spPr>
          <a:xfrm>
            <a:off x="331200" y="6516000"/>
            <a:ext cx="8470800" cy="205475"/>
          </a:xfrm>
          <a:prstGeom prst="rect">
            <a:avLst/>
          </a:prstGeom>
        </p:spPr>
        <p:txBody>
          <a:bodyPr vert="horz" lIns="0" tIns="0" rIns="0" bIns="0" rtlCol="0" anchor="ctr"/>
          <a:lstStyle>
            <a:lvl1pPr algn="l">
              <a:defRPr sz="1100">
                <a:solidFill>
                  <a:schemeClr val="tx1">
                    <a:tint val="75000"/>
                  </a:schemeClr>
                </a:solidFill>
                <a:latin typeface="Times New Roman" panose="02020603050405020304" pitchFamily="18" charset="0"/>
                <a:cs typeface="Times New Roman" panose="02020603050405020304" pitchFamily="18" charset="0"/>
              </a:defRPr>
            </a:lvl1pPr>
          </a:lstStyle>
          <a:p>
            <a:endParaRPr lang="sv-S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5" name="Platshållare för sidfot 4"/>
          <p:cNvSpPr>
            <a:spLocks noGrp="1"/>
          </p:cNvSpPr>
          <p:nvPr>
            <p:ph type="ftr" sz="quarter" idx="3"/>
          </p:nvPr>
        </p:nvSpPr>
        <p:spPr>
          <a:xfrm>
            <a:off x="331200" y="6516000"/>
            <a:ext cx="8470800" cy="205475"/>
          </a:xfrm>
          <a:prstGeom prst="rect">
            <a:avLst/>
          </a:prstGeom>
        </p:spPr>
        <p:txBody>
          <a:bodyPr vert="horz" lIns="0" tIns="0" rIns="0" bIns="0" rtlCol="0" anchor="ctr"/>
          <a:lstStyle>
            <a:lvl1pPr algn="l">
              <a:defRPr sz="1100">
                <a:solidFill>
                  <a:schemeClr val="tx1">
                    <a:tint val="75000"/>
                  </a:schemeClr>
                </a:solidFill>
                <a:latin typeface="Times New Roman" panose="02020603050405020304" pitchFamily="18" charset="0"/>
                <a:cs typeface="Times New Roman" panose="02020603050405020304" pitchFamily="18" charset="0"/>
              </a:defRPr>
            </a:lvl1pPr>
          </a:lstStyle>
          <a:p>
            <a:endParaRPr lang="sv-S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sv-SE"/>
          </a:p>
        </p:txBody>
      </p:sp>
      <p:sp>
        <p:nvSpPr>
          <p:cNvPr id="3" name="Platshållare för innehåll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Platshållare för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8" name="Platshållare för sidfot 4"/>
          <p:cNvSpPr>
            <a:spLocks noGrp="1"/>
          </p:cNvSpPr>
          <p:nvPr>
            <p:ph type="ftr" sz="quarter" idx="3"/>
          </p:nvPr>
        </p:nvSpPr>
        <p:spPr>
          <a:xfrm>
            <a:off x="331200" y="6516000"/>
            <a:ext cx="8470800" cy="205475"/>
          </a:xfrm>
          <a:prstGeom prst="rect">
            <a:avLst/>
          </a:prstGeom>
        </p:spPr>
        <p:txBody>
          <a:bodyPr vert="horz" lIns="0" tIns="0" rIns="0" bIns="0" rtlCol="0" anchor="ctr"/>
          <a:lstStyle>
            <a:lvl1pPr algn="l">
              <a:defRPr sz="1100">
                <a:solidFill>
                  <a:schemeClr val="tx1">
                    <a:tint val="75000"/>
                  </a:schemeClr>
                </a:solidFill>
                <a:latin typeface="Times New Roman" panose="02020603050405020304" pitchFamily="18" charset="0"/>
                <a:cs typeface="Times New Roman" panose="02020603050405020304" pitchFamily="18" charset="0"/>
              </a:defRPr>
            </a:lvl1pPr>
          </a:lstStyle>
          <a:p>
            <a:endParaRPr lang="sv-S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sv-SE"/>
          </a:p>
        </p:txBody>
      </p:sp>
      <p:sp>
        <p:nvSpPr>
          <p:cNvPr id="3" name="Platshållare för bild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sv-SE"/>
          </a:p>
        </p:txBody>
      </p:sp>
      <p:sp>
        <p:nvSpPr>
          <p:cNvPr id="4" name="Platshållare för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8" name="Platshållare för sidfot 4"/>
          <p:cNvSpPr>
            <a:spLocks noGrp="1"/>
          </p:cNvSpPr>
          <p:nvPr>
            <p:ph type="ftr" sz="quarter" idx="3"/>
          </p:nvPr>
        </p:nvSpPr>
        <p:spPr>
          <a:xfrm>
            <a:off x="331200" y="6516000"/>
            <a:ext cx="8470800" cy="205475"/>
          </a:xfrm>
          <a:prstGeom prst="rect">
            <a:avLst/>
          </a:prstGeom>
        </p:spPr>
        <p:txBody>
          <a:bodyPr vert="horz" lIns="0" tIns="0" rIns="0" bIns="0" rtlCol="0" anchor="ctr"/>
          <a:lstStyle>
            <a:lvl1pPr algn="l">
              <a:defRPr sz="1100">
                <a:solidFill>
                  <a:schemeClr val="tx1">
                    <a:tint val="75000"/>
                  </a:schemeClr>
                </a:solidFill>
                <a:latin typeface="Times New Roman" panose="02020603050405020304" pitchFamily="18" charset="0"/>
                <a:cs typeface="Times New Roman" panose="02020603050405020304" pitchFamily="18" charset="0"/>
              </a:defRPr>
            </a:lvl1pPr>
          </a:lstStyle>
          <a:p>
            <a:endParaRPr lang="sv-S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7" name="Picture 4"/>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875863" y="326589"/>
            <a:ext cx="887984" cy="950722"/>
          </a:xfrm>
          <a:prstGeom prst="rect">
            <a:avLst/>
          </a:prstGeom>
        </p:spPr>
      </p:pic>
      <p:sp>
        <p:nvSpPr>
          <p:cNvPr id="9" name="Rektangel 8"/>
          <p:cNvSpPr/>
          <p:nvPr userDrawn="1"/>
        </p:nvSpPr>
        <p:spPr>
          <a:xfrm>
            <a:off x="331200" y="6400800"/>
            <a:ext cx="8470800" cy="115200"/>
          </a:xfrm>
          <a:prstGeom prst="rect">
            <a:avLst/>
          </a:prstGeom>
          <a:gradFill flip="none" rotWithShape="1">
            <a:gsLst>
              <a:gs pos="0">
                <a:srgbClr val="E50076"/>
              </a:gs>
              <a:gs pos="100000">
                <a:srgbClr val="4B2582"/>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Platshållare för sidfot 4"/>
          <p:cNvSpPr>
            <a:spLocks noGrp="1"/>
          </p:cNvSpPr>
          <p:nvPr>
            <p:ph type="ftr" sz="quarter" idx="3"/>
          </p:nvPr>
        </p:nvSpPr>
        <p:spPr>
          <a:xfrm>
            <a:off x="331200" y="6516000"/>
            <a:ext cx="8470800" cy="205475"/>
          </a:xfrm>
          <a:prstGeom prst="rect">
            <a:avLst/>
          </a:prstGeom>
        </p:spPr>
        <p:txBody>
          <a:bodyPr vert="horz" lIns="0" tIns="0" rIns="0" bIns="0" rtlCol="0" anchor="ctr"/>
          <a:lstStyle>
            <a:lvl1pPr algn="l">
              <a:defRPr sz="1100">
                <a:solidFill>
                  <a:schemeClr val="tx1">
                    <a:tint val="75000"/>
                  </a:schemeClr>
                </a:solidFill>
                <a:latin typeface="Times New Roman" panose="02020603050405020304" pitchFamily="18" charset="0"/>
                <a:cs typeface="Times New Roman" panose="02020603050405020304" pitchFamily="18" charset="0"/>
              </a:defRPr>
            </a:lvl1pPr>
          </a:lstStyle>
          <a:p>
            <a:endParaRPr lang="sv-SE"/>
          </a:p>
        </p:txBody>
      </p:sp>
    </p:spTree>
    <p:extLst>
      <p:ext uri="{BB962C8B-B14F-4D97-AF65-F5344CB8AC3E}">
        <p14:creationId xmlns:p14="http://schemas.microsoft.com/office/powerpoint/2010/main" val="4690747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685800" rtl="0" eaLnBrk="1" latinLnBrk="0" hangingPunct="1">
        <a:lnSpc>
          <a:spcPct val="90000"/>
        </a:lnSpc>
        <a:spcBef>
          <a:spcPct val="0"/>
        </a:spcBef>
        <a:buNone/>
        <a:defRPr sz="4200" b="1" kern="1200">
          <a:gradFill>
            <a:gsLst>
              <a:gs pos="0">
                <a:srgbClr val="E50076"/>
              </a:gs>
              <a:gs pos="100000">
                <a:srgbClr val="4B2582"/>
              </a:gs>
            </a:gsLst>
            <a:lin ang="2700000" scaled="0"/>
          </a:gradFill>
          <a:latin typeface="Times New Roman" panose="02020603050405020304" pitchFamily="18" charset="0"/>
          <a:ea typeface="+mj-ea"/>
          <a:cs typeface="Times New Roman" panose="02020603050405020304" pitchFamily="18" charset="0"/>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Times New Roman" panose="02020603050405020304" pitchFamily="18" charset="0"/>
          <a:ea typeface="+mn-ea"/>
          <a:cs typeface="Times New Roman" panose="02020603050405020304" pitchFamily="18"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Times New Roman" panose="02020603050405020304" pitchFamily="18" charset="0"/>
          <a:ea typeface="+mn-ea"/>
          <a:cs typeface="Times New Roman" panose="02020603050405020304" pitchFamily="18"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Times New Roman" panose="02020603050405020304" pitchFamily="18" charset="0"/>
          <a:ea typeface="+mn-ea"/>
          <a:cs typeface="Times New Roman" panose="02020603050405020304" pitchFamily="18"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Times New Roman" panose="02020603050405020304" pitchFamily="18" charset="0"/>
          <a:ea typeface="+mn-ea"/>
          <a:cs typeface="Times New Roman" panose="02020603050405020304" pitchFamily="18"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Times New Roman" panose="02020603050405020304" pitchFamily="18" charset="0"/>
          <a:ea typeface="+mn-ea"/>
          <a:cs typeface="Times New Roman" panose="02020603050405020304" pitchFamily="18"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www.du.se/sv/Samverkan/sud/"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hyperlink" Target="mailto:mfe@du.se"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du.se/sv/Utbildning/Program/socionomprogrammet/"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back_page_1_color_ppt.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2877" y="342900"/>
            <a:ext cx="8470900" cy="6184900"/>
          </a:xfrm>
          <a:prstGeom prst="rect">
            <a:avLst/>
          </a:prstGeom>
        </p:spPr>
      </p:pic>
      <p:pic>
        <p:nvPicPr>
          <p:cNvPr id="10" name="Picture 9"/>
          <p:cNvPicPr>
            <a:picLocks noChangeAspect="1"/>
          </p:cNvPicPr>
          <p:nvPr/>
        </p:nvPicPr>
        <p:blipFill>
          <a:blip r:embed="rId4"/>
          <a:stretch>
            <a:fillRect/>
          </a:stretch>
        </p:blipFill>
        <p:spPr>
          <a:xfrm>
            <a:off x="3561610" y="1186946"/>
            <a:ext cx="2020780" cy="2169044"/>
          </a:xfrm>
          <a:prstGeom prst="rect">
            <a:avLst/>
          </a:prstGeom>
        </p:spPr>
      </p:pic>
      <p:sp>
        <p:nvSpPr>
          <p:cNvPr id="2" name="TextBox 1">
            <a:extLst>
              <a:ext uri="{FF2B5EF4-FFF2-40B4-BE49-F238E27FC236}">
                <a16:creationId xmlns:a16="http://schemas.microsoft.com/office/drawing/2014/main" id="{17A6CE44-BFF1-4749-9593-4746ED12C735}"/>
              </a:ext>
            </a:extLst>
          </p:cNvPr>
          <p:cNvSpPr txBox="1"/>
          <p:nvPr/>
        </p:nvSpPr>
        <p:spPr>
          <a:xfrm>
            <a:off x="0" y="3805218"/>
            <a:ext cx="9453134" cy="1754326"/>
          </a:xfrm>
          <a:prstGeom prst="rect">
            <a:avLst/>
          </a:prstGeom>
          <a:noFill/>
        </p:spPr>
        <p:txBody>
          <a:bodyPr wrap="square" rtlCol="0">
            <a:spAutoFit/>
          </a:bodyPr>
          <a:lstStyle/>
          <a:p>
            <a:pPr algn="ctr"/>
            <a:r>
              <a:rPr lang="sv-SE" sz="4000" b="1" i="1" dirty="0">
                <a:solidFill>
                  <a:schemeClr val="bg1"/>
                </a:solidFill>
              </a:rPr>
              <a:t>Verksamhetsförlagda studier på socionomprogrammet</a:t>
            </a:r>
          </a:p>
          <a:p>
            <a:pPr algn="ctr"/>
            <a:r>
              <a:rPr lang="sv-SE" sz="2800" i="1" dirty="0">
                <a:solidFill>
                  <a:schemeClr val="bg1"/>
                </a:solidFill>
              </a:rPr>
              <a:t>- information riktad till yrkesverksamma</a:t>
            </a:r>
          </a:p>
        </p:txBody>
      </p:sp>
    </p:spTree>
    <p:extLst>
      <p:ext uri="{BB962C8B-B14F-4D97-AF65-F5344CB8AC3E}">
        <p14:creationId xmlns:p14="http://schemas.microsoft.com/office/powerpoint/2010/main" val="742668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txBox="1">
            <a:spLocks/>
          </p:cNvSpPr>
          <p:nvPr/>
        </p:nvSpPr>
        <p:spPr>
          <a:xfrm>
            <a:off x="628650" y="2194619"/>
            <a:ext cx="8015037" cy="3983122"/>
          </a:xfrm>
          <a:prstGeom prst="rect">
            <a:avLst/>
          </a:prstGeom>
        </p:spPr>
        <p:txBody>
          <a:bodyPr lIns="0" tIns="0" rIns="0" bIns="0" anchor="t">
            <a:noAutofit/>
          </a:bodyPr>
          <a:lst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endParaRPr lang="sv-SE" sz="2000" b="1" dirty="0">
              <a:solidFill>
                <a:srgbClr val="000000"/>
              </a:solidFill>
              <a:latin typeface="Times New Roman"/>
              <a:ea typeface="Times New Roman" charset="0"/>
              <a:cs typeface="Times New Roman"/>
            </a:endParaRPr>
          </a:p>
          <a:p>
            <a:endParaRPr lang="sv-SE" sz="2000" b="1" dirty="0">
              <a:solidFill>
                <a:srgbClr val="000000"/>
              </a:solidFill>
              <a:latin typeface="Times New Roman"/>
              <a:ea typeface="Times New Roman" charset="0"/>
              <a:cs typeface="Times New Roman"/>
            </a:endParaRPr>
          </a:p>
          <a:p>
            <a:endParaRPr lang="sv-SE" sz="2000" b="1" dirty="0">
              <a:solidFill>
                <a:srgbClr val="000000"/>
              </a:solidFill>
              <a:latin typeface="Times New Roman"/>
              <a:ea typeface="Times New Roman" charset="0"/>
              <a:cs typeface="Times New Roman"/>
            </a:endParaRPr>
          </a:p>
          <a:p>
            <a:pPr marL="0" indent="0">
              <a:buNone/>
            </a:pPr>
            <a:endParaRPr lang="sv-SE" sz="1800" b="1" dirty="0">
              <a:solidFill>
                <a:srgbClr val="000000"/>
              </a:solidFill>
              <a:latin typeface="Times New Roman"/>
              <a:ea typeface="Times New Roman" charset="0"/>
              <a:cs typeface="Times New Roman"/>
            </a:endParaRPr>
          </a:p>
        </p:txBody>
      </p:sp>
      <p:sp>
        <p:nvSpPr>
          <p:cNvPr id="10" name="Rubrik 1"/>
          <p:cNvSpPr txBox="1">
            <a:spLocks/>
          </p:cNvSpPr>
          <p:nvPr/>
        </p:nvSpPr>
        <p:spPr>
          <a:xfrm>
            <a:off x="739739" y="1104191"/>
            <a:ext cx="6821603" cy="726952"/>
          </a:xfrm>
          <a:prstGeom prst="rect">
            <a:avLst/>
          </a:prstGeom>
        </p:spPr>
        <p:txBody>
          <a:bodyPr lIns="0" tIns="0" rIns="0" bIns="0" anchor="t" anchorCtr="0">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10000"/>
              </a:lnSpc>
            </a:pPr>
            <a:r>
              <a:rPr lang="sv-SE" sz="3600" b="1" dirty="0">
                <a:gradFill flip="none" rotWithShape="1">
                  <a:gsLst>
                    <a:gs pos="0">
                      <a:srgbClr val="CE0060"/>
                    </a:gs>
                    <a:gs pos="100000">
                      <a:srgbClr val="341C65"/>
                    </a:gs>
                  </a:gsLst>
                  <a:lin ang="0" scaled="1"/>
                  <a:tileRect/>
                </a:gradFill>
                <a:latin typeface="Times New Roman"/>
                <a:cs typeface="Times New Roman"/>
              </a:rPr>
              <a:t>Att vara VF-utbildare</a:t>
            </a:r>
          </a:p>
        </p:txBody>
      </p:sp>
      <p:sp>
        <p:nvSpPr>
          <p:cNvPr id="11" name="Platshållare för innehåll 2"/>
          <p:cNvSpPr txBox="1">
            <a:spLocks/>
          </p:cNvSpPr>
          <p:nvPr/>
        </p:nvSpPr>
        <p:spPr>
          <a:xfrm>
            <a:off x="628650" y="540000"/>
            <a:ext cx="6821603" cy="521774"/>
          </a:xfrm>
          <a:prstGeom prst="rect">
            <a:avLst/>
          </a:prstGeom>
        </p:spPr>
        <p:txBody>
          <a:bodyPr vert="horz" lIns="0" tIns="0" rIns="0" bIns="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600" b="1" dirty="0">
                <a:gradFill flip="none" rotWithShape="1">
                  <a:gsLst>
                    <a:gs pos="0">
                      <a:srgbClr val="CE0060"/>
                    </a:gs>
                    <a:gs pos="100000">
                      <a:srgbClr val="341C65"/>
                    </a:gs>
                  </a:gsLst>
                  <a:lin ang="0" scaled="1"/>
                  <a:tileRect/>
                </a:gradFill>
                <a:latin typeface="Times New Roman"/>
                <a:ea typeface="Times New Roman" charset="0"/>
                <a:cs typeface="Times New Roman"/>
              </a:rPr>
              <a:t>5. ROLLEN SOM VF-UTBILDARE</a:t>
            </a:r>
          </a:p>
        </p:txBody>
      </p:sp>
      <p:sp>
        <p:nvSpPr>
          <p:cNvPr id="7" name="textruta 6">
            <a:extLst>
              <a:ext uri="{FF2B5EF4-FFF2-40B4-BE49-F238E27FC236}">
                <a16:creationId xmlns:a16="http://schemas.microsoft.com/office/drawing/2014/main" id="{4BCB9D5D-923A-44C9-A4E7-D01FD43EAF0A}"/>
              </a:ext>
            </a:extLst>
          </p:cNvPr>
          <p:cNvSpPr txBox="1"/>
          <p:nvPr/>
        </p:nvSpPr>
        <p:spPr>
          <a:xfrm>
            <a:off x="739738" y="2194619"/>
            <a:ext cx="7775612" cy="3046988"/>
          </a:xfrm>
          <a:prstGeom prst="rect">
            <a:avLst/>
          </a:prstGeom>
          <a:noFill/>
        </p:spPr>
        <p:txBody>
          <a:bodyPr wrap="square">
            <a:spAutoFit/>
          </a:bodyPr>
          <a:lstStyle/>
          <a:p>
            <a:pPr marL="514350" indent="-514350">
              <a:buFont typeface="+mj-lt"/>
              <a:buAutoNum type="arabicPeriod"/>
            </a:pPr>
            <a:r>
              <a:rPr lang="sv-SE" sz="2400" dirty="0">
                <a:solidFill>
                  <a:srgbClr val="000000"/>
                </a:solidFill>
                <a:latin typeface="Times New Roman"/>
                <a:ea typeface="Times New Roman" charset="0"/>
                <a:cs typeface="Times New Roman"/>
              </a:rPr>
              <a:t>Vara ett stöd i studentens personliga och professionella utveckling</a:t>
            </a:r>
          </a:p>
          <a:p>
            <a:pPr marL="514350" indent="-514350">
              <a:buFont typeface="+mj-lt"/>
              <a:buAutoNum type="arabicPeriod"/>
            </a:pPr>
            <a:r>
              <a:rPr lang="sv-SE" sz="2400" dirty="0">
                <a:latin typeface="Times New Roman"/>
                <a:ea typeface="Times New Roman" charset="0"/>
                <a:cs typeface="Times New Roman"/>
              </a:rPr>
              <a:t>Individuell VFU-plan </a:t>
            </a:r>
          </a:p>
          <a:p>
            <a:pPr marL="514350" indent="-514350">
              <a:buFont typeface="+mj-lt"/>
              <a:buAutoNum type="arabicPeriod"/>
            </a:pPr>
            <a:r>
              <a:rPr lang="sv-SE" sz="2400" dirty="0">
                <a:latin typeface="Times New Roman"/>
                <a:ea typeface="Times New Roman" charset="0"/>
                <a:cs typeface="Times New Roman"/>
              </a:rPr>
              <a:t>Utvecklingssamtal med studenten</a:t>
            </a:r>
          </a:p>
          <a:p>
            <a:pPr marL="514350" indent="-514350">
              <a:buFont typeface="+mj-lt"/>
              <a:buAutoNum type="arabicPeriod"/>
            </a:pPr>
            <a:r>
              <a:rPr lang="sv-SE" sz="2400" dirty="0">
                <a:latin typeface="Times New Roman" panose="02020603050405020304" pitchFamily="18" charset="0"/>
              </a:rPr>
              <a:t>S</a:t>
            </a:r>
            <a:r>
              <a:rPr lang="sv-SE" sz="2400" b="0" i="0" dirty="0">
                <a:effectLst/>
                <a:latin typeface="Times New Roman" panose="02020603050405020304" pitchFamily="18" charset="0"/>
              </a:rPr>
              <a:t>kriftligt bedömningsunderlag om studenten</a:t>
            </a:r>
          </a:p>
          <a:p>
            <a:pPr marL="514350" indent="-514350">
              <a:buFont typeface="+mj-lt"/>
              <a:buAutoNum type="arabicPeriod"/>
            </a:pPr>
            <a:endParaRPr lang="sv-SE" sz="2400" b="0" i="0" dirty="0">
              <a:solidFill>
                <a:srgbClr val="000000"/>
              </a:solidFill>
              <a:effectLst/>
              <a:latin typeface="Times New Roman" panose="02020603050405020304" pitchFamily="18" charset="0"/>
            </a:endParaRPr>
          </a:p>
          <a:p>
            <a:pPr marL="514350" indent="-514350">
              <a:buFont typeface="+mj-lt"/>
              <a:buAutoNum type="arabicPeriod"/>
            </a:pPr>
            <a:r>
              <a:rPr lang="sv-SE" sz="2400" dirty="0">
                <a:solidFill>
                  <a:srgbClr val="000000"/>
                </a:solidFill>
                <a:latin typeface="Times New Roman" panose="02020603050405020304" pitchFamily="18" charset="0"/>
                <a:ea typeface="Times New Roman" charset="0"/>
                <a:cs typeface="Times New Roman"/>
              </a:rPr>
              <a:t>Socionomprogrammet har en VFU-handbok där VF utbildaren kan hitta information och hålla sig uppdaterad</a:t>
            </a:r>
            <a:endParaRPr lang="sv-SE" dirty="0">
              <a:solidFill>
                <a:srgbClr val="000000"/>
              </a:solidFill>
              <a:latin typeface="Times New Roman"/>
              <a:ea typeface="Times New Roman" charset="0"/>
              <a:cs typeface="Times New Roman"/>
            </a:endParaRPr>
          </a:p>
        </p:txBody>
      </p:sp>
    </p:spTree>
    <p:extLst>
      <p:ext uri="{BB962C8B-B14F-4D97-AF65-F5344CB8AC3E}">
        <p14:creationId xmlns:p14="http://schemas.microsoft.com/office/powerpoint/2010/main" val="149155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txBox="1">
            <a:spLocks/>
          </p:cNvSpPr>
          <p:nvPr/>
        </p:nvSpPr>
        <p:spPr>
          <a:xfrm>
            <a:off x="628650" y="2194619"/>
            <a:ext cx="8015037" cy="3983122"/>
          </a:xfrm>
          <a:prstGeom prst="rect">
            <a:avLst/>
          </a:prstGeom>
        </p:spPr>
        <p:txBody>
          <a:bodyPr lIns="0" tIns="0" rIns="0" bIns="0" anchor="t">
            <a:noAutofit/>
          </a:bodyPr>
          <a:lst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endParaRPr lang="sv-SE" sz="2000" b="1" dirty="0">
              <a:solidFill>
                <a:srgbClr val="000000"/>
              </a:solidFill>
              <a:latin typeface="Times New Roman"/>
              <a:ea typeface="Times New Roman" charset="0"/>
              <a:cs typeface="Times New Roman"/>
            </a:endParaRPr>
          </a:p>
          <a:p>
            <a:endParaRPr lang="sv-SE" sz="2000" b="1" dirty="0">
              <a:solidFill>
                <a:srgbClr val="000000"/>
              </a:solidFill>
              <a:latin typeface="Times New Roman"/>
              <a:ea typeface="Times New Roman" charset="0"/>
              <a:cs typeface="Times New Roman"/>
            </a:endParaRPr>
          </a:p>
          <a:p>
            <a:endParaRPr lang="sv-SE" sz="2000" b="1" dirty="0">
              <a:solidFill>
                <a:srgbClr val="000000"/>
              </a:solidFill>
              <a:latin typeface="Times New Roman"/>
              <a:ea typeface="Times New Roman" charset="0"/>
              <a:cs typeface="Times New Roman"/>
            </a:endParaRPr>
          </a:p>
          <a:p>
            <a:pPr marL="0" indent="0">
              <a:buNone/>
            </a:pPr>
            <a:endParaRPr lang="sv-SE" sz="1800" b="1" dirty="0">
              <a:solidFill>
                <a:srgbClr val="000000"/>
              </a:solidFill>
              <a:latin typeface="Times New Roman"/>
              <a:ea typeface="Times New Roman" charset="0"/>
              <a:cs typeface="Times New Roman"/>
            </a:endParaRPr>
          </a:p>
        </p:txBody>
      </p:sp>
      <p:sp>
        <p:nvSpPr>
          <p:cNvPr id="10" name="Rubrik 1"/>
          <p:cNvSpPr txBox="1">
            <a:spLocks/>
          </p:cNvSpPr>
          <p:nvPr/>
        </p:nvSpPr>
        <p:spPr>
          <a:xfrm>
            <a:off x="739739" y="1104191"/>
            <a:ext cx="6821603" cy="726952"/>
          </a:xfrm>
          <a:prstGeom prst="rect">
            <a:avLst/>
          </a:prstGeom>
        </p:spPr>
        <p:txBody>
          <a:bodyPr lIns="0" tIns="0" rIns="0" bIns="0" anchor="t" anchorCtr="0">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10000"/>
              </a:lnSpc>
            </a:pPr>
            <a:r>
              <a:rPr lang="sv-SE" sz="3600" b="1" dirty="0">
                <a:gradFill flip="none" rotWithShape="1">
                  <a:gsLst>
                    <a:gs pos="0">
                      <a:srgbClr val="CE0060"/>
                    </a:gs>
                    <a:gs pos="100000">
                      <a:srgbClr val="341C65"/>
                    </a:gs>
                  </a:gsLst>
                  <a:lin ang="0" scaled="1"/>
                  <a:tileRect/>
                </a:gradFill>
                <a:latin typeface="Times New Roman"/>
                <a:cs typeface="Times New Roman"/>
              </a:rPr>
              <a:t>Erfarenheter från VF-utbildare</a:t>
            </a:r>
          </a:p>
        </p:txBody>
      </p:sp>
      <p:sp>
        <p:nvSpPr>
          <p:cNvPr id="11" name="Platshållare för innehåll 2"/>
          <p:cNvSpPr txBox="1">
            <a:spLocks/>
          </p:cNvSpPr>
          <p:nvPr/>
        </p:nvSpPr>
        <p:spPr>
          <a:xfrm>
            <a:off x="628650" y="540000"/>
            <a:ext cx="6821603" cy="521774"/>
          </a:xfrm>
          <a:prstGeom prst="rect">
            <a:avLst/>
          </a:prstGeom>
        </p:spPr>
        <p:txBody>
          <a:bodyPr vert="horz" lIns="0" tIns="0" rIns="0" bIns="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600" b="1" dirty="0">
                <a:gradFill flip="none" rotWithShape="1">
                  <a:gsLst>
                    <a:gs pos="0">
                      <a:srgbClr val="CE0060"/>
                    </a:gs>
                    <a:gs pos="100000">
                      <a:srgbClr val="341C65"/>
                    </a:gs>
                  </a:gsLst>
                  <a:lin ang="0" scaled="1"/>
                  <a:tileRect/>
                </a:gradFill>
                <a:latin typeface="Times New Roman"/>
                <a:ea typeface="Times New Roman" charset="0"/>
                <a:cs typeface="Times New Roman"/>
              </a:rPr>
              <a:t>5. ROLLEN SOM VF-UTBILDARE</a:t>
            </a:r>
          </a:p>
        </p:txBody>
      </p:sp>
      <p:sp>
        <p:nvSpPr>
          <p:cNvPr id="8" name="textruta 7">
            <a:extLst>
              <a:ext uri="{FF2B5EF4-FFF2-40B4-BE49-F238E27FC236}">
                <a16:creationId xmlns:a16="http://schemas.microsoft.com/office/drawing/2014/main" id="{E6DBA564-EABC-4ED6-A767-D98838A100C9}"/>
              </a:ext>
            </a:extLst>
          </p:cNvPr>
          <p:cNvSpPr txBox="1"/>
          <p:nvPr/>
        </p:nvSpPr>
        <p:spPr>
          <a:xfrm>
            <a:off x="739739" y="1880150"/>
            <a:ext cx="7228604" cy="4247317"/>
          </a:xfrm>
          <a:prstGeom prst="rect">
            <a:avLst/>
          </a:prstGeom>
          <a:noFill/>
        </p:spPr>
        <p:txBody>
          <a:bodyPr wrap="square">
            <a:spAutoFit/>
          </a:bodyPr>
          <a:lstStyle/>
          <a:p>
            <a:r>
              <a:rPr lang="sv-SE" sz="2000" dirty="0">
                <a:solidFill>
                  <a:srgbClr val="000000"/>
                </a:solidFill>
                <a:latin typeface="Times New Roman"/>
                <a:ea typeface="Times New Roman" charset="0"/>
                <a:cs typeface="Times New Roman"/>
              </a:rPr>
              <a:t>1. 	</a:t>
            </a:r>
            <a:r>
              <a:rPr lang="sv-SE" sz="2400" dirty="0">
                <a:solidFill>
                  <a:srgbClr val="000000"/>
                </a:solidFill>
                <a:latin typeface="Times New Roman"/>
                <a:ea typeface="Times New Roman" charset="0"/>
                <a:cs typeface="Times New Roman"/>
              </a:rPr>
              <a:t>Uppdraget som VF-utbildare är meningsfullt:</a:t>
            </a:r>
          </a:p>
          <a:p>
            <a:r>
              <a:rPr lang="sv-SE" sz="2000" dirty="0">
                <a:solidFill>
                  <a:srgbClr val="000000"/>
                </a:solidFill>
                <a:latin typeface="Times New Roman"/>
                <a:ea typeface="Times New Roman" charset="0"/>
                <a:cs typeface="Times New Roman"/>
              </a:rPr>
              <a:t>		</a:t>
            </a:r>
            <a:r>
              <a:rPr lang="sv-SE" i="1" dirty="0">
                <a:solidFill>
                  <a:srgbClr val="000000"/>
                </a:solidFill>
                <a:latin typeface="Times New Roman"/>
                <a:ea typeface="Times New Roman" charset="0"/>
                <a:cs typeface="Times New Roman"/>
              </a:rPr>
              <a:t>Att följa en annan människas utvecklingsprocess är givande. </a:t>
            </a:r>
          </a:p>
          <a:p>
            <a:r>
              <a:rPr lang="sv-SE" i="1" dirty="0">
                <a:solidFill>
                  <a:srgbClr val="000000"/>
                </a:solidFill>
                <a:latin typeface="Times New Roman"/>
                <a:ea typeface="Times New Roman" charset="0"/>
                <a:cs typeface="Times New Roman"/>
              </a:rPr>
              <a:t>		Att vilja ge tillbaka efter att själv haft en bra VFU.</a:t>
            </a:r>
          </a:p>
          <a:p>
            <a:r>
              <a:rPr lang="sv-SE" i="1" dirty="0">
                <a:solidFill>
                  <a:srgbClr val="000000"/>
                </a:solidFill>
                <a:latin typeface="Times New Roman"/>
                <a:ea typeface="Times New Roman" charset="0"/>
                <a:cs typeface="Times New Roman"/>
              </a:rPr>
              <a:t>		Att reflektera över socionomens uppdrag och blir mer medvetens 		om det egna arbetet är utvecklade. </a:t>
            </a:r>
          </a:p>
          <a:p>
            <a:r>
              <a:rPr lang="sv-SE" i="1" dirty="0">
                <a:solidFill>
                  <a:srgbClr val="000000"/>
                </a:solidFill>
                <a:latin typeface="Times New Roman"/>
                <a:ea typeface="Times New Roman" charset="0"/>
                <a:cs typeface="Times New Roman"/>
              </a:rPr>
              <a:t>		Att bidra till verksamhetens kompetensförsörjning, studenten 			kan vara vår nästa kollega!</a:t>
            </a:r>
          </a:p>
          <a:p>
            <a:pPr marL="457200" indent="-457200">
              <a:buFont typeface="+mj-lt"/>
              <a:buAutoNum type="arabicPeriod"/>
            </a:pPr>
            <a:endParaRPr lang="sv-SE" sz="2000" dirty="0">
              <a:solidFill>
                <a:srgbClr val="000000"/>
              </a:solidFill>
              <a:latin typeface="Times New Roman"/>
              <a:ea typeface="Times New Roman" charset="0"/>
              <a:cs typeface="Times New Roman"/>
            </a:endParaRPr>
          </a:p>
          <a:p>
            <a:r>
              <a:rPr lang="sv-SE" sz="2000" dirty="0">
                <a:solidFill>
                  <a:srgbClr val="000000"/>
                </a:solidFill>
                <a:latin typeface="Times New Roman"/>
                <a:ea typeface="Times New Roman" charset="0"/>
                <a:cs typeface="Times New Roman"/>
              </a:rPr>
              <a:t>2. 	</a:t>
            </a:r>
            <a:r>
              <a:rPr lang="sv-SE" sz="2400" dirty="0">
                <a:solidFill>
                  <a:srgbClr val="000000"/>
                </a:solidFill>
                <a:latin typeface="Times New Roman"/>
                <a:ea typeface="Times New Roman" charset="0"/>
                <a:cs typeface="Times New Roman"/>
              </a:rPr>
              <a:t>Högskolans grundkurs för verksamhetsförlagda utbildare i socialt arbete ger stöd för att utföra uppdraget som VF-utbildare</a:t>
            </a:r>
          </a:p>
          <a:p>
            <a:endParaRPr lang="sv-SE" sz="2000" dirty="0">
              <a:solidFill>
                <a:srgbClr val="000000"/>
              </a:solidFill>
              <a:latin typeface="Times New Roman"/>
              <a:ea typeface="Times New Roman" charset="0"/>
              <a:cs typeface="Times New Roman"/>
            </a:endParaRPr>
          </a:p>
          <a:p>
            <a:r>
              <a:rPr lang="sv-SE" sz="2000" dirty="0">
                <a:solidFill>
                  <a:srgbClr val="000000"/>
                </a:solidFill>
                <a:latin typeface="Times New Roman" panose="02020603050405020304" pitchFamily="18" charset="0"/>
                <a:ea typeface="Times New Roman" charset="0"/>
                <a:cs typeface="Times New Roman"/>
              </a:rPr>
              <a:t>3. 	</a:t>
            </a:r>
            <a:r>
              <a:rPr lang="sv-SE" sz="2400" dirty="0">
                <a:solidFill>
                  <a:srgbClr val="000000"/>
                </a:solidFill>
                <a:latin typeface="Times New Roman" panose="02020603050405020304" pitchFamily="18" charset="0"/>
                <a:ea typeface="Times New Roman" charset="0"/>
                <a:cs typeface="Times New Roman"/>
              </a:rPr>
              <a:t>Den största utmaningen är tid/arbetsbelastning. </a:t>
            </a:r>
            <a:endParaRPr lang="sv-SE" sz="2000" dirty="0">
              <a:solidFill>
                <a:srgbClr val="000000"/>
              </a:solidFill>
              <a:latin typeface="Times New Roman"/>
              <a:ea typeface="Times New Roman" charset="0"/>
              <a:cs typeface="Times New Roman"/>
            </a:endParaRPr>
          </a:p>
        </p:txBody>
      </p:sp>
    </p:spTree>
    <p:extLst>
      <p:ext uri="{BB962C8B-B14F-4D97-AF65-F5344CB8AC3E}">
        <p14:creationId xmlns:p14="http://schemas.microsoft.com/office/powerpoint/2010/main" val="588129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txBox="1">
            <a:spLocks/>
          </p:cNvSpPr>
          <p:nvPr/>
        </p:nvSpPr>
        <p:spPr>
          <a:xfrm>
            <a:off x="628650" y="2194619"/>
            <a:ext cx="8015037" cy="3983122"/>
          </a:xfrm>
          <a:prstGeom prst="rect">
            <a:avLst/>
          </a:prstGeom>
        </p:spPr>
        <p:txBody>
          <a:bodyPr lIns="0" tIns="0" rIns="0" bIns="0" anchor="t">
            <a:noAutofit/>
          </a:bodyPr>
          <a:lst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endParaRPr lang="sv-SE" sz="2000" b="1" dirty="0">
              <a:solidFill>
                <a:srgbClr val="000000"/>
              </a:solidFill>
              <a:latin typeface="Times New Roman"/>
              <a:ea typeface="Times New Roman" charset="0"/>
              <a:cs typeface="Times New Roman"/>
            </a:endParaRPr>
          </a:p>
          <a:p>
            <a:endParaRPr lang="sv-SE" sz="2000" b="1" dirty="0">
              <a:solidFill>
                <a:srgbClr val="000000"/>
              </a:solidFill>
              <a:latin typeface="Times New Roman"/>
              <a:ea typeface="Times New Roman" charset="0"/>
              <a:cs typeface="Times New Roman"/>
            </a:endParaRPr>
          </a:p>
          <a:p>
            <a:endParaRPr lang="sv-SE" sz="2000" b="1" dirty="0">
              <a:solidFill>
                <a:srgbClr val="000000"/>
              </a:solidFill>
              <a:latin typeface="Times New Roman"/>
              <a:ea typeface="Times New Roman" charset="0"/>
              <a:cs typeface="Times New Roman"/>
            </a:endParaRPr>
          </a:p>
          <a:p>
            <a:pPr marL="0" indent="0">
              <a:buNone/>
            </a:pPr>
            <a:endParaRPr lang="sv-SE" sz="1800" b="1" dirty="0">
              <a:solidFill>
                <a:srgbClr val="000000"/>
              </a:solidFill>
              <a:latin typeface="Times New Roman"/>
              <a:ea typeface="Times New Roman" charset="0"/>
              <a:cs typeface="Times New Roman"/>
            </a:endParaRPr>
          </a:p>
        </p:txBody>
      </p:sp>
      <p:sp>
        <p:nvSpPr>
          <p:cNvPr id="10" name="Rubrik 1"/>
          <p:cNvSpPr txBox="1">
            <a:spLocks/>
          </p:cNvSpPr>
          <p:nvPr/>
        </p:nvSpPr>
        <p:spPr>
          <a:xfrm>
            <a:off x="739739" y="1104191"/>
            <a:ext cx="6821603" cy="726952"/>
          </a:xfrm>
          <a:prstGeom prst="rect">
            <a:avLst/>
          </a:prstGeom>
        </p:spPr>
        <p:txBody>
          <a:bodyPr lIns="0" tIns="0" rIns="0" bIns="0" anchor="t" anchorCtr="0">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10000"/>
              </a:lnSpc>
            </a:pPr>
            <a:r>
              <a:rPr lang="sv-SE" sz="3200" b="1" dirty="0">
                <a:gradFill flip="none" rotWithShape="1">
                  <a:gsLst>
                    <a:gs pos="0">
                      <a:srgbClr val="CE0060"/>
                    </a:gs>
                    <a:gs pos="100000">
                      <a:srgbClr val="341C65"/>
                    </a:gs>
                  </a:gsLst>
                  <a:lin ang="0" scaled="1"/>
                  <a:tileRect/>
                </a:gradFill>
                <a:latin typeface="Times New Roman"/>
                <a:cs typeface="Times New Roman"/>
              </a:rPr>
              <a:t>Kompetensutveckling och samverkan med Högskolan Dalarna</a:t>
            </a:r>
          </a:p>
        </p:txBody>
      </p:sp>
      <p:sp>
        <p:nvSpPr>
          <p:cNvPr id="11" name="Platshållare för innehåll 2"/>
          <p:cNvSpPr txBox="1">
            <a:spLocks/>
          </p:cNvSpPr>
          <p:nvPr/>
        </p:nvSpPr>
        <p:spPr>
          <a:xfrm>
            <a:off x="628650" y="540000"/>
            <a:ext cx="6821603" cy="521774"/>
          </a:xfrm>
          <a:prstGeom prst="rect">
            <a:avLst/>
          </a:prstGeom>
        </p:spPr>
        <p:txBody>
          <a:bodyPr vert="horz" lIns="0" tIns="0" rIns="0" bIns="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600" b="1" dirty="0">
                <a:gradFill flip="none" rotWithShape="1">
                  <a:gsLst>
                    <a:gs pos="0">
                      <a:srgbClr val="CE0060"/>
                    </a:gs>
                    <a:gs pos="100000">
                      <a:srgbClr val="341C65"/>
                    </a:gs>
                  </a:gsLst>
                  <a:lin ang="0" scaled="1"/>
                  <a:tileRect/>
                </a:gradFill>
                <a:latin typeface="Times New Roman"/>
                <a:ea typeface="Times New Roman" charset="0"/>
                <a:cs typeface="Times New Roman"/>
              </a:rPr>
              <a:t>6. STÖD- OCH KOMPETENSUTVECKLING HÖGSKOLAN DALARNA</a:t>
            </a:r>
          </a:p>
        </p:txBody>
      </p:sp>
      <p:sp>
        <p:nvSpPr>
          <p:cNvPr id="7" name="textruta 6">
            <a:extLst>
              <a:ext uri="{FF2B5EF4-FFF2-40B4-BE49-F238E27FC236}">
                <a16:creationId xmlns:a16="http://schemas.microsoft.com/office/drawing/2014/main" id="{4BCB9D5D-923A-44C9-A4E7-D01FD43EAF0A}"/>
              </a:ext>
            </a:extLst>
          </p:cNvPr>
          <p:cNvSpPr txBox="1"/>
          <p:nvPr/>
        </p:nvSpPr>
        <p:spPr>
          <a:xfrm>
            <a:off x="739740" y="2579628"/>
            <a:ext cx="7010176" cy="2308324"/>
          </a:xfrm>
          <a:prstGeom prst="rect">
            <a:avLst/>
          </a:prstGeom>
          <a:noFill/>
        </p:spPr>
        <p:txBody>
          <a:bodyPr wrap="square">
            <a:spAutoFit/>
          </a:bodyPr>
          <a:lstStyle/>
          <a:p>
            <a:pPr marL="457200" indent="-457200">
              <a:buFont typeface="+mj-lt"/>
              <a:buAutoNum type="arabicPeriod"/>
            </a:pPr>
            <a:r>
              <a:rPr lang="sv-SE" sz="2400" dirty="0">
                <a:solidFill>
                  <a:srgbClr val="000000"/>
                </a:solidFill>
                <a:latin typeface="Times New Roman"/>
                <a:ea typeface="Times New Roman" charset="0"/>
                <a:cs typeface="Times New Roman"/>
              </a:rPr>
              <a:t>Nätverk VFU-samordnare</a:t>
            </a:r>
          </a:p>
          <a:p>
            <a:pPr marL="457200" indent="-457200">
              <a:buFont typeface="+mj-lt"/>
              <a:buAutoNum type="arabicPeriod"/>
            </a:pPr>
            <a:r>
              <a:rPr lang="sv-SE" sz="2400" dirty="0">
                <a:latin typeface="Times New Roman"/>
                <a:ea typeface="Times New Roman" charset="0"/>
                <a:cs typeface="Times New Roman"/>
              </a:rPr>
              <a:t>Kompetensutveckling VF-utbildare</a:t>
            </a:r>
          </a:p>
          <a:p>
            <a:pPr marL="457200" indent="-457200">
              <a:buFont typeface="+mj-lt"/>
              <a:buAutoNum type="arabicPeriod"/>
            </a:pPr>
            <a:r>
              <a:rPr lang="sv-SE" sz="2400" dirty="0">
                <a:solidFill>
                  <a:srgbClr val="000000"/>
                </a:solidFill>
                <a:latin typeface="Times New Roman"/>
                <a:ea typeface="Times New Roman" charset="0"/>
                <a:cs typeface="Times New Roman"/>
              </a:rPr>
              <a:t>Föreläsningar och seminarium</a:t>
            </a:r>
          </a:p>
          <a:p>
            <a:pPr marL="457200" indent="-457200">
              <a:buFont typeface="+mj-lt"/>
              <a:buAutoNum type="arabicPeriod"/>
            </a:pPr>
            <a:r>
              <a:rPr lang="sv-SE" sz="2400" dirty="0">
                <a:solidFill>
                  <a:srgbClr val="000000"/>
                </a:solidFill>
                <a:latin typeface="Times New Roman"/>
                <a:ea typeface="Times New Roman" charset="0"/>
                <a:cs typeface="Times New Roman"/>
              </a:rPr>
              <a:t>Årlig forsknings- och utvecklingsdag</a:t>
            </a:r>
          </a:p>
          <a:p>
            <a:pPr marL="457200" indent="-457200">
              <a:buFont typeface="+mj-lt"/>
              <a:buAutoNum type="arabicPeriod"/>
            </a:pPr>
            <a:r>
              <a:rPr lang="sv-SE" sz="2400" dirty="0">
                <a:solidFill>
                  <a:srgbClr val="000000"/>
                </a:solidFill>
                <a:latin typeface="Times New Roman"/>
                <a:ea typeface="Times New Roman" charset="0"/>
                <a:cs typeface="Times New Roman"/>
              </a:rPr>
              <a:t>Grundkurs för verksamhetsförlagda utbildare i socialt arbete, 7,5 </a:t>
            </a:r>
            <a:r>
              <a:rPr lang="sv-SE" sz="2400" dirty="0" err="1">
                <a:solidFill>
                  <a:srgbClr val="000000"/>
                </a:solidFill>
                <a:latin typeface="Times New Roman"/>
                <a:ea typeface="Times New Roman" charset="0"/>
                <a:cs typeface="Times New Roman"/>
              </a:rPr>
              <a:t>hp</a:t>
            </a:r>
            <a:r>
              <a:rPr lang="sv-SE" sz="2400" dirty="0">
                <a:solidFill>
                  <a:srgbClr val="000000"/>
                </a:solidFill>
                <a:latin typeface="Times New Roman"/>
                <a:ea typeface="Times New Roman" charset="0"/>
                <a:cs typeface="Times New Roman"/>
              </a:rPr>
              <a:t>, 25 % studietakt</a:t>
            </a:r>
            <a:endParaRPr lang="sv-SE" sz="2000" dirty="0">
              <a:solidFill>
                <a:srgbClr val="000000"/>
              </a:solidFill>
              <a:latin typeface="Times New Roman"/>
              <a:ea typeface="Times New Roman" charset="0"/>
              <a:cs typeface="Times New Roman"/>
            </a:endParaRPr>
          </a:p>
        </p:txBody>
      </p:sp>
    </p:spTree>
    <p:extLst>
      <p:ext uri="{BB962C8B-B14F-4D97-AF65-F5344CB8AC3E}">
        <p14:creationId xmlns:p14="http://schemas.microsoft.com/office/powerpoint/2010/main" val="224510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txBox="1">
            <a:spLocks/>
          </p:cNvSpPr>
          <p:nvPr/>
        </p:nvSpPr>
        <p:spPr>
          <a:xfrm>
            <a:off x="628650" y="2194619"/>
            <a:ext cx="8015037" cy="3983122"/>
          </a:xfrm>
          <a:prstGeom prst="rect">
            <a:avLst/>
          </a:prstGeom>
        </p:spPr>
        <p:txBody>
          <a:bodyPr lIns="0" tIns="0" rIns="0" bIns="0" anchor="t">
            <a:noAutofit/>
          </a:bodyPr>
          <a:lst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endParaRPr lang="sv-SE" sz="2000" b="1" dirty="0">
              <a:solidFill>
                <a:srgbClr val="000000"/>
              </a:solidFill>
              <a:latin typeface="Times New Roman"/>
              <a:ea typeface="Times New Roman" charset="0"/>
              <a:cs typeface="Times New Roman"/>
            </a:endParaRPr>
          </a:p>
          <a:p>
            <a:endParaRPr lang="sv-SE" sz="2000" b="1" dirty="0">
              <a:solidFill>
                <a:srgbClr val="000000"/>
              </a:solidFill>
              <a:latin typeface="Times New Roman"/>
              <a:ea typeface="Times New Roman" charset="0"/>
              <a:cs typeface="Times New Roman"/>
            </a:endParaRPr>
          </a:p>
          <a:p>
            <a:endParaRPr lang="sv-SE" sz="2000" b="1" dirty="0">
              <a:solidFill>
                <a:srgbClr val="000000"/>
              </a:solidFill>
              <a:latin typeface="Times New Roman"/>
              <a:ea typeface="Times New Roman" charset="0"/>
              <a:cs typeface="Times New Roman"/>
            </a:endParaRPr>
          </a:p>
          <a:p>
            <a:pPr marL="0" indent="0">
              <a:buNone/>
            </a:pPr>
            <a:endParaRPr lang="sv-SE" sz="1800" b="1" dirty="0">
              <a:solidFill>
                <a:srgbClr val="000000"/>
              </a:solidFill>
              <a:latin typeface="Times New Roman"/>
              <a:ea typeface="Times New Roman" charset="0"/>
              <a:cs typeface="Times New Roman"/>
            </a:endParaRPr>
          </a:p>
        </p:txBody>
      </p:sp>
      <p:sp>
        <p:nvSpPr>
          <p:cNvPr id="10" name="Rubrik 1"/>
          <p:cNvSpPr txBox="1">
            <a:spLocks/>
          </p:cNvSpPr>
          <p:nvPr/>
        </p:nvSpPr>
        <p:spPr>
          <a:xfrm>
            <a:off x="500313" y="932345"/>
            <a:ext cx="6821603" cy="726952"/>
          </a:xfrm>
          <a:prstGeom prst="rect">
            <a:avLst/>
          </a:prstGeom>
        </p:spPr>
        <p:txBody>
          <a:bodyPr lIns="0" tIns="0" rIns="0" bIns="0" anchor="t" anchorCtr="0">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10000"/>
              </a:lnSpc>
            </a:pPr>
            <a:r>
              <a:rPr lang="sv-SE" sz="3200" b="1" dirty="0">
                <a:gradFill flip="none" rotWithShape="1">
                  <a:gsLst>
                    <a:gs pos="0">
                      <a:srgbClr val="CE0060"/>
                    </a:gs>
                    <a:gs pos="100000">
                      <a:srgbClr val="341C65"/>
                    </a:gs>
                  </a:gsLst>
                  <a:lin ang="0" scaled="1"/>
                  <a:tileRect/>
                </a:gradFill>
                <a:latin typeface="Times New Roman"/>
                <a:cs typeface="Times New Roman"/>
              </a:rPr>
              <a:t>För dig som är intresserad av</a:t>
            </a:r>
          </a:p>
        </p:txBody>
      </p:sp>
      <p:sp>
        <p:nvSpPr>
          <p:cNvPr id="11" name="Platshållare för innehåll 2"/>
          <p:cNvSpPr txBox="1">
            <a:spLocks/>
          </p:cNvSpPr>
          <p:nvPr/>
        </p:nvSpPr>
        <p:spPr>
          <a:xfrm>
            <a:off x="628650" y="540000"/>
            <a:ext cx="6821603" cy="521774"/>
          </a:xfrm>
          <a:prstGeom prst="rect">
            <a:avLst/>
          </a:prstGeom>
        </p:spPr>
        <p:txBody>
          <a:bodyPr vert="horz" lIns="0" tIns="0" rIns="0" bIns="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600" b="1" dirty="0">
                <a:gradFill flip="none" rotWithShape="1">
                  <a:gsLst>
                    <a:gs pos="0">
                      <a:srgbClr val="CE0060"/>
                    </a:gs>
                    <a:gs pos="100000">
                      <a:srgbClr val="341C65"/>
                    </a:gs>
                  </a:gsLst>
                  <a:lin ang="0" scaled="1"/>
                  <a:tileRect/>
                </a:gradFill>
                <a:latin typeface="Times New Roman"/>
                <a:ea typeface="Times New Roman" charset="0"/>
                <a:cs typeface="Times New Roman"/>
              </a:rPr>
              <a:t>7. KONTAKTPERSONER VID FRÅGOR</a:t>
            </a:r>
          </a:p>
        </p:txBody>
      </p:sp>
      <p:graphicFrame>
        <p:nvGraphicFramePr>
          <p:cNvPr id="2" name="Tabell 3">
            <a:extLst>
              <a:ext uri="{FF2B5EF4-FFF2-40B4-BE49-F238E27FC236}">
                <a16:creationId xmlns:a16="http://schemas.microsoft.com/office/drawing/2014/main" id="{A81FCB4D-4033-40E3-AFD5-D50F3F958F3F}"/>
              </a:ext>
            </a:extLst>
          </p:cNvPr>
          <p:cNvGraphicFramePr>
            <a:graphicFrameLocks noGrp="1"/>
          </p:cNvGraphicFramePr>
          <p:nvPr>
            <p:extLst>
              <p:ext uri="{D42A27DB-BD31-4B8C-83A1-F6EECF244321}">
                <p14:modId xmlns:p14="http://schemas.microsoft.com/office/powerpoint/2010/main" val="2921053194"/>
              </p:ext>
            </p:extLst>
          </p:nvPr>
        </p:nvGraphicFramePr>
        <p:xfrm>
          <a:off x="500313" y="1529868"/>
          <a:ext cx="8015037" cy="4798074"/>
        </p:xfrm>
        <a:graphic>
          <a:graphicData uri="http://schemas.openxmlformats.org/drawingml/2006/table">
            <a:tbl>
              <a:tblPr firstRow="1" bandRow="1">
                <a:tableStyleId>{5940675A-B579-460E-94D1-54222C63F5DA}</a:tableStyleId>
              </a:tblPr>
              <a:tblGrid>
                <a:gridCol w="2595848">
                  <a:extLst>
                    <a:ext uri="{9D8B030D-6E8A-4147-A177-3AD203B41FA5}">
                      <a16:colId xmlns:a16="http://schemas.microsoft.com/office/drawing/2014/main" val="43465710"/>
                    </a:ext>
                  </a:extLst>
                </a:gridCol>
                <a:gridCol w="5419189">
                  <a:extLst>
                    <a:ext uri="{9D8B030D-6E8A-4147-A177-3AD203B41FA5}">
                      <a16:colId xmlns:a16="http://schemas.microsoft.com/office/drawing/2014/main" val="2589335589"/>
                    </a:ext>
                  </a:extLst>
                </a:gridCol>
              </a:tblGrid>
              <a:tr h="1172581">
                <a:tc>
                  <a:txBody>
                    <a:bodyPr/>
                    <a:lstStyle/>
                    <a:p>
                      <a:r>
                        <a:rPr lang="sv-SE" sz="1600" b="1" dirty="0">
                          <a:latin typeface="Times New Roman" panose="02020603050405020304" pitchFamily="18" charset="0"/>
                          <a:cs typeface="Times New Roman" panose="02020603050405020304" pitchFamily="18" charset="0"/>
                        </a:rPr>
                        <a:t>Att bli VF-utbildare eller VFU handledare</a:t>
                      </a:r>
                    </a:p>
                  </a:txBody>
                  <a:tcPr>
                    <a:solidFill>
                      <a:schemeClr val="bg1"/>
                    </a:solidFill>
                  </a:tcPr>
                </a:tc>
                <a:tc>
                  <a:txBody>
                    <a:bodyPr/>
                    <a:lstStyle/>
                    <a:p>
                      <a:r>
                        <a:rPr lang="sv-SE" sz="1600" dirty="0">
                          <a:latin typeface="Times New Roman" panose="02020603050405020304" pitchFamily="18" charset="0"/>
                          <a:cs typeface="Times New Roman" panose="02020603050405020304" pitchFamily="18" charset="0"/>
                        </a:rPr>
                        <a:t>Ta kontakt med VFU samordnaren i din kommun för mer information</a:t>
                      </a:r>
                    </a:p>
                    <a:p>
                      <a:pPr marL="0" marR="0" lvl="0" indent="0" algn="l" defTabSz="685800" rtl="0" eaLnBrk="1" fontAlgn="auto" latinLnBrk="0" hangingPunct="1">
                        <a:lnSpc>
                          <a:spcPct val="100000"/>
                        </a:lnSpc>
                        <a:spcBef>
                          <a:spcPts val="0"/>
                        </a:spcBef>
                        <a:spcAft>
                          <a:spcPts val="0"/>
                        </a:spcAft>
                        <a:buClrTx/>
                        <a:buSzTx/>
                        <a:buFontTx/>
                        <a:buNone/>
                        <a:tabLst/>
                        <a:defRPr/>
                      </a:pPr>
                      <a:r>
                        <a:rPr lang="sv-SE" sz="1600" dirty="0">
                          <a:latin typeface="Times New Roman" panose="02020603050405020304" pitchFamily="18" charset="0"/>
                          <a:cs typeface="Times New Roman" panose="02020603050405020304" pitchFamily="18" charset="0"/>
                        </a:rPr>
                        <a:t>Berätta för din chef att du vill handleda en student</a:t>
                      </a:r>
                    </a:p>
                    <a:p>
                      <a:pPr marL="0" marR="0" lvl="0" indent="0" algn="l" defTabSz="685800" rtl="0" eaLnBrk="1" fontAlgn="auto" latinLnBrk="0" hangingPunct="1">
                        <a:lnSpc>
                          <a:spcPct val="100000"/>
                        </a:lnSpc>
                        <a:spcBef>
                          <a:spcPts val="0"/>
                        </a:spcBef>
                        <a:spcAft>
                          <a:spcPts val="0"/>
                        </a:spcAft>
                        <a:buClrTx/>
                        <a:buSzTx/>
                        <a:buFontTx/>
                        <a:buNone/>
                        <a:tabLst/>
                        <a:defRPr/>
                      </a:pPr>
                      <a:r>
                        <a:rPr lang="sv-SE" sz="1600" dirty="0">
                          <a:latin typeface="Times New Roman" panose="02020603050405020304" pitchFamily="18" charset="0"/>
                          <a:cs typeface="Times New Roman" panose="02020603050405020304" pitchFamily="18" charset="0"/>
                        </a:rPr>
                        <a:t>Få mer information genom att ställa frågor till kollegor med erfarenhet av att utbilda/handleda studenter. </a:t>
                      </a:r>
                    </a:p>
                  </a:txBody>
                  <a:tcPr>
                    <a:solidFill>
                      <a:schemeClr val="bg1"/>
                    </a:solidFill>
                  </a:tcPr>
                </a:tc>
                <a:extLst>
                  <a:ext uri="{0D108BD9-81ED-4DB2-BD59-A6C34878D82A}">
                    <a16:rowId xmlns:a16="http://schemas.microsoft.com/office/drawing/2014/main" val="2486629140"/>
                  </a:ext>
                </a:extLst>
              </a:tr>
              <a:tr h="1445274">
                <a:tc>
                  <a:txBody>
                    <a:bodyPr/>
                    <a:lstStyle/>
                    <a:p>
                      <a:r>
                        <a:rPr lang="sv-SE" sz="1600" b="1" dirty="0">
                          <a:latin typeface="Times New Roman" panose="02020603050405020304" pitchFamily="18" charset="0"/>
                          <a:cs typeface="Times New Roman" panose="02020603050405020304" pitchFamily="18" charset="0"/>
                        </a:rPr>
                        <a:t>Att läsa kursen till VF-utbildare vid Högskolan Dalarna</a:t>
                      </a:r>
                    </a:p>
                  </a:txBody>
                  <a:tcPr>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sv-SE" sz="1600" dirty="0">
                          <a:latin typeface="Times New Roman" panose="02020603050405020304" pitchFamily="18" charset="0"/>
                          <a:cs typeface="Times New Roman" panose="02020603050405020304" pitchFamily="18" charset="0"/>
                        </a:rPr>
                        <a:t>Se SUDs hemsida för mer information om kursen samt när den går nästa gång:  </a:t>
                      </a:r>
                      <a:r>
                        <a:rPr lang="sv-SE" sz="1800" dirty="0">
                          <a:latin typeface="Times New Roman" panose="02020603050405020304" pitchFamily="18" charset="0"/>
                          <a:cs typeface="Times New Roman" panose="02020603050405020304" pitchFamily="18" charset="0"/>
                          <a:hlinkClick r:id="rId3"/>
                        </a:rPr>
                        <a:t>https://www.du.se/sv/Samverkan/sud</a:t>
                      </a:r>
                      <a:endParaRPr lang="sv-SE" sz="1800" i="1" dirty="0">
                        <a:latin typeface="Times New Roman" panose="02020603050405020304" pitchFamily="18" charset="0"/>
                        <a:cs typeface="Times New Roman" panose="02020603050405020304" pitchFamily="18" charset="0"/>
                      </a:endParaRPr>
                    </a:p>
                    <a:p>
                      <a:endParaRPr lang="sv-SE" sz="1600" dirty="0">
                        <a:latin typeface="Times New Roman" panose="02020603050405020304" pitchFamily="18" charset="0"/>
                        <a:cs typeface="Times New Roman" panose="02020603050405020304" pitchFamily="18" charset="0"/>
                      </a:endParaRPr>
                    </a:p>
                    <a:p>
                      <a:r>
                        <a:rPr lang="sv-SE" sz="1600" dirty="0">
                          <a:latin typeface="Times New Roman" panose="02020603050405020304" pitchFamily="18" charset="0"/>
                          <a:cs typeface="Times New Roman" panose="02020603050405020304" pitchFamily="18" charset="0"/>
                        </a:rPr>
                        <a:t>Vid frågor om kursen. Ta kontakt med kursansvarig och VFU ansvarig på Högskolan Dalarna: Maria Fernström </a:t>
                      </a:r>
                      <a:r>
                        <a:rPr lang="sv-SE" sz="1800" dirty="0">
                          <a:latin typeface="Times New Roman" panose="02020603050405020304" pitchFamily="18" charset="0"/>
                          <a:cs typeface="Times New Roman" panose="02020603050405020304" pitchFamily="18" charset="0"/>
                          <a:hlinkClick r:id="rId4"/>
                        </a:rPr>
                        <a:t>mfe@du.se</a:t>
                      </a:r>
                      <a:endParaRPr lang="sv-SE" sz="1600" dirty="0">
                        <a:latin typeface="Times New Roman" panose="02020603050405020304" pitchFamily="18" charset="0"/>
                        <a:cs typeface="Times New Roman" panose="02020603050405020304" pitchFamily="18" charset="0"/>
                      </a:endParaRPr>
                    </a:p>
                  </a:txBody>
                  <a:tcPr>
                    <a:solidFill>
                      <a:schemeClr val="bg1"/>
                    </a:solidFill>
                  </a:tcPr>
                </a:tc>
                <a:extLst>
                  <a:ext uri="{0D108BD9-81ED-4DB2-BD59-A6C34878D82A}">
                    <a16:rowId xmlns:a16="http://schemas.microsoft.com/office/drawing/2014/main" val="862698067"/>
                  </a:ext>
                </a:extLst>
              </a:tr>
              <a:tr h="1827045">
                <a:tc>
                  <a:txBody>
                    <a:bodyPr/>
                    <a:lstStyle/>
                    <a:p>
                      <a:r>
                        <a:rPr lang="sv-SE" sz="1600" b="1" dirty="0">
                          <a:latin typeface="Times New Roman" panose="02020603050405020304" pitchFamily="18" charset="0"/>
                          <a:cs typeface="Times New Roman" panose="02020603050405020304" pitchFamily="18" charset="0"/>
                        </a:rPr>
                        <a:t>Att veta mer om aktuella föreläsningar, seminarium och kurser som kan vara av intresse för yrkesverksamma inom socialtjänst och närliggande hälso- och sjukvård</a:t>
                      </a:r>
                    </a:p>
                  </a:txBody>
                  <a:tcPr>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sv-SE" sz="1600" dirty="0">
                          <a:latin typeface="Times New Roman" panose="02020603050405020304" pitchFamily="18" charset="0"/>
                          <a:cs typeface="Times New Roman" panose="02020603050405020304" pitchFamily="18" charset="0"/>
                        </a:rPr>
                        <a:t>Se SUDs hemsida:  </a:t>
                      </a:r>
                      <a:r>
                        <a:rPr lang="sv-SE" sz="1800" dirty="0">
                          <a:latin typeface="Times New Roman" panose="02020603050405020304" pitchFamily="18" charset="0"/>
                          <a:cs typeface="Times New Roman" panose="02020603050405020304" pitchFamily="18" charset="0"/>
                          <a:hlinkClick r:id="rId3"/>
                        </a:rPr>
                        <a:t>https://www.du.se/sv/Samverkan/sud</a:t>
                      </a:r>
                      <a:endParaRPr lang="sv-SE" sz="1800" i="1" dirty="0">
                        <a:latin typeface="Times New Roman" panose="02020603050405020304" pitchFamily="18" charset="0"/>
                        <a:cs typeface="Times New Roman" panose="02020603050405020304" pitchFamily="18" charset="0"/>
                      </a:endParaRPr>
                    </a:p>
                    <a:p>
                      <a:endParaRPr lang="sv-SE" sz="1600" dirty="0">
                        <a:latin typeface="Times New Roman" panose="02020603050405020304" pitchFamily="18" charset="0"/>
                        <a:cs typeface="Times New Roman" panose="02020603050405020304" pitchFamily="18" charset="0"/>
                      </a:endParaRPr>
                    </a:p>
                  </a:txBody>
                  <a:tcPr>
                    <a:solidFill>
                      <a:schemeClr val="bg1"/>
                    </a:solidFill>
                  </a:tcPr>
                </a:tc>
                <a:extLst>
                  <a:ext uri="{0D108BD9-81ED-4DB2-BD59-A6C34878D82A}">
                    <a16:rowId xmlns:a16="http://schemas.microsoft.com/office/drawing/2014/main" val="1622480031"/>
                  </a:ext>
                </a:extLst>
              </a:tr>
            </a:tbl>
          </a:graphicData>
        </a:graphic>
      </p:graphicFrame>
    </p:spTree>
    <p:extLst>
      <p:ext uri="{BB962C8B-B14F-4D97-AF65-F5344CB8AC3E}">
        <p14:creationId xmlns:p14="http://schemas.microsoft.com/office/powerpoint/2010/main" val="1042543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txBox="1">
            <a:spLocks/>
          </p:cNvSpPr>
          <p:nvPr/>
        </p:nvSpPr>
        <p:spPr>
          <a:xfrm>
            <a:off x="628650" y="2091878"/>
            <a:ext cx="8015037" cy="3983122"/>
          </a:xfrm>
          <a:prstGeom prst="rect">
            <a:avLst/>
          </a:prstGeom>
        </p:spPr>
        <p:txBody>
          <a:bodyPr lIns="0" tIns="0" rIns="0" bIns="0" anchor="t">
            <a:noAutofit/>
          </a:bodyPr>
          <a:lst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pPr marL="457200" lvl="0" indent="-457200">
              <a:buFont typeface="+mj-lt"/>
              <a:buAutoNum type="arabicPeriod"/>
            </a:pPr>
            <a:r>
              <a:rPr lang="sv-SE"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t>
            </a:r>
            <a:r>
              <a:rPr lang="sv-SE"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ocionomprogrammet HDa – integrering av teori och praktik</a:t>
            </a:r>
          </a:p>
          <a:p>
            <a:pPr marL="457200" lvl="0" indent="-457200">
              <a:buFont typeface="+mj-lt"/>
              <a:buAutoNum type="arabicPeriod"/>
            </a:pPr>
            <a:r>
              <a:rPr lang="sv-SE"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Vad är VFU? </a:t>
            </a:r>
          </a:p>
          <a:p>
            <a:pPr marL="457200" lvl="0" indent="-457200">
              <a:buFont typeface="+mj-lt"/>
              <a:buAutoNum type="arabicPeriod"/>
            </a:pPr>
            <a:r>
              <a:rPr lang="sv-SE"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VFU-organisationen </a:t>
            </a:r>
          </a:p>
          <a:p>
            <a:pPr marL="457200" lvl="0" indent="-457200">
              <a:buFont typeface="+mj-lt"/>
              <a:buAutoNum type="arabicPeriod"/>
            </a:pPr>
            <a:r>
              <a:rPr lang="sv-SE"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t>
            </a:r>
            <a:r>
              <a:rPr lang="sv-SE"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ocionomprogrammet HDa - programmets verksamhetsförlagda perioder</a:t>
            </a:r>
            <a:endParaRPr lang="sv-SE" sz="2400" dirty="0">
              <a:effectLst/>
              <a:latin typeface="Times New Roman" panose="02020603050405020304" pitchFamily="18" charset="0"/>
              <a:ea typeface="DengXian" panose="02010600030101010101" pitchFamily="2" charset="-122"/>
              <a:cs typeface="Times New Roman" panose="02020603050405020304" pitchFamily="18" charset="0"/>
            </a:endParaRPr>
          </a:p>
          <a:p>
            <a:pPr marL="457200" lvl="0" indent="-457200">
              <a:buFont typeface="+mj-lt"/>
              <a:buAutoNum type="arabicPeriod"/>
            </a:pPr>
            <a:r>
              <a:rPr lang="sv-SE"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Rollen som VF-utbildare</a:t>
            </a:r>
          </a:p>
          <a:p>
            <a:pPr marL="457200" lvl="0" indent="-457200">
              <a:buFont typeface="+mj-lt"/>
              <a:buAutoNum type="arabicPeriod"/>
            </a:pPr>
            <a:r>
              <a:rPr lang="sv-SE"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Stöd och kompetensutveckling Högskolan Dalarna</a:t>
            </a:r>
          </a:p>
          <a:p>
            <a:pPr marL="457200" lvl="0" indent="-457200">
              <a:buFont typeface="+mj-lt"/>
              <a:buAutoNum type="arabicPeriod"/>
            </a:pPr>
            <a:r>
              <a:rPr lang="sv-SE"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Kontaktpersoner vid frågor</a:t>
            </a:r>
          </a:p>
          <a:p>
            <a:pPr marL="457200" lvl="0" indent="-457200" algn="just">
              <a:buFont typeface="+mj-lt"/>
              <a:buAutoNum type="arabicPeriod"/>
            </a:pPr>
            <a:endParaRPr lang="sv-SE" sz="2400" dirty="0">
              <a:effectLst/>
              <a:latin typeface="Times New Roman" panose="02020603050405020304" pitchFamily="18" charset="0"/>
              <a:ea typeface="DengXian" panose="02010600030101010101" pitchFamily="2" charset="-122"/>
              <a:cs typeface="Times New Roman" panose="02020603050405020304" pitchFamily="18" charset="0"/>
            </a:endParaRPr>
          </a:p>
          <a:p>
            <a:pPr marL="0" indent="0">
              <a:buNone/>
            </a:pPr>
            <a:endParaRPr lang="sv-SE" sz="2000" b="0" dirty="0">
              <a:effectLst/>
              <a:latin typeface="Times New Roman" panose="02020603050405020304" pitchFamily="18" charset="0"/>
              <a:cs typeface="Times New Roman" panose="02020603050405020304" pitchFamily="18" charset="0"/>
            </a:endParaRPr>
          </a:p>
          <a:p>
            <a:pPr marL="0" indent="0">
              <a:buNone/>
            </a:pPr>
            <a:r>
              <a:rPr lang="sv-SE" sz="2000" b="1" dirty="0">
                <a:solidFill>
                  <a:srgbClr val="000000"/>
                </a:solidFill>
                <a:latin typeface="Times New Roman"/>
                <a:ea typeface="Times New Roman" charset="0"/>
                <a:cs typeface="Times New Roman"/>
              </a:rPr>
              <a:t>	</a:t>
            </a:r>
          </a:p>
          <a:p>
            <a:endParaRPr lang="sv-SE" sz="2000" b="1" dirty="0">
              <a:solidFill>
                <a:srgbClr val="000000"/>
              </a:solidFill>
              <a:latin typeface="Times New Roman"/>
              <a:ea typeface="Times New Roman" charset="0"/>
              <a:cs typeface="Times New Roman"/>
            </a:endParaRPr>
          </a:p>
          <a:p>
            <a:endParaRPr lang="sv-SE" sz="2000" b="1" dirty="0">
              <a:solidFill>
                <a:srgbClr val="000000"/>
              </a:solidFill>
              <a:latin typeface="Times New Roman"/>
              <a:ea typeface="Times New Roman" charset="0"/>
              <a:cs typeface="Times New Roman"/>
            </a:endParaRPr>
          </a:p>
          <a:p>
            <a:endParaRPr lang="sv-SE" sz="2000" b="1" dirty="0">
              <a:solidFill>
                <a:srgbClr val="000000"/>
              </a:solidFill>
              <a:latin typeface="Times New Roman"/>
              <a:ea typeface="Times New Roman" charset="0"/>
              <a:cs typeface="Times New Roman"/>
            </a:endParaRPr>
          </a:p>
          <a:p>
            <a:endParaRPr lang="sv-SE" sz="1800" b="1" dirty="0">
              <a:solidFill>
                <a:srgbClr val="000000"/>
              </a:solidFill>
              <a:latin typeface="Times New Roman"/>
              <a:ea typeface="Times New Roman" charset="0"/>
              <a:cs typeface="Times New Roman"/>
            </a:endParaRPr>
          </a:p>
        </p:txBody>
      </p:sp>
      <p:sp>
        <p:nvSpPr>
          <p:cNvPr id="10" name="Rubrik 1"/>
          <p:cNvSpPr txBox="1">
            <a:spLocks/>
          </p:cNvSpPr>
          <p:nvPr/>
        </p:nvSpPr>
        <p:spPr>
          <a:xfrm>
            <a:off x="628650" y="1213350"/>
            <a:ext cx="6821603" cy="726952"/>
          </a:xfrm>
          <a:prstGeom prst="rect">
            <a:avLst/>
          </a:prstGeom>
        </p:spPr>
        <p:txBody>
          <a:bodyPr lIns="0" tIns="0" rIns="0" bIns="0" anchor="t" anchorCtr="0">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10000"/>
              </a:lnSpc>
            </a:pPr>
            <a:r>
              <a:rPr lang="sv-SE" sz="3600" b="1" dirty="0">
                <a:gradFill flip="none" rotWithShape="1">
                  <a:gsLst>
                    <a:gs pos="0">
                      <a:srgbClr val="CE0060"/>
                    </a:gs>
                    <a:gs pos="100000">
                      <a:srgbClr val="341C65"/>
                    </a:gs>
                  </a:gsLst>
                  <a:lin ang="0" scaled="1"/>
                  <a:tileRect/>
                </a:gradFill>
                <a:latin typeface="Times New Roman"/>
                <a:cs typeface="Times New Roman"/>
              </a:rPr>
              <a:t>Innehåll</a:t>
            </a:r>
          </a:p>
        </p:txBody>
      </p:sp>
      <p:sp>
        <p:nvSpPr>
          <p:cNvPr id="11" name="Platshållare för innehåll 2"/>
          <p:cNvSpPr txBox="1">
            <a:spLocks/>
          </p:cNvSpPr>
          <p:nvPr/>
        </p:nvSpPr>
        <p:spPr>
          <a:xfrm>
            <a:off x="628650" y="540000"/>
            <a:ext cx="6821603" cy="521774"/>
          </a:xfrm>
          <a:prstGeom prst="rect">
            <a:avLst/>
          </a:prstGeom>
        </p:spPr>
        <p:txBody>
          <a:bodyPr vert="horz" lIns="0" tIns="0" rIns="0" bIns="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600" b="1" dirty="0">
                <a:gradFill flip="none" rotWithShape="1">
                  <a:gsLst>
                    <a:gs pos="0">
                      <a:srgbClr val="CE0060"/>
                    </a:gs>
                    <a:gs pos="100000">
                      <a:srgbClr val="341C65"/>
                    </a:gs>
                  </a:gsLst>
                  <a:lin ang="0" scaled="1"/>
                  <a:tileRect/>
                </a:gradFill>
                <a:latin typeface="Times New Roman"/>
                <a:ea typeface="Times New Roman" charset="0"/>
                <a:cs typeface="Times New Roman"/>
              </a:rPr>
              <a:t>VFU SOCIONOMPROGRAMMET HÖGSKOLAN DALARNA</a:t>
            </a:r>
          </a:p>
        </p:txBody>
      </p:sp>
    </p:spTree>
    <p:extLst>
      <p:ext uri="{BB962C8B-B14F-4D97-AF65-F5344CB8AC3E}">
        <p14:creationId xmlns:p14="http://schemas.microsoft.com/office/powerpoint/2010/main" val="53734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ubrik 1"/>
          <p:cNvSpPr txBox="1">
            <a:spLocks/>
          </p:cNvSpPr>
          <p:nvPr/>
        </p:nvSpPr>
        <p:spPr>
          <a:xfrm>
            <a:off x="628650" y="1061774"/>
            <a:ext cx="6821603" cy="726952"/>
          </a:xfrm>
          <a:prstGeom prst="rect">
            <a:avLst/>
          </a:prstGeom>
        </p:spPr>
        <p:txBody>
          <a:bodyPr lIns="0" tIns="0" rIns="0" bIns="0" anchor="t" anchorCtr="0">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10000"/>
              </a:lnSpc>
            </a:pPr>
            <a:r>
              <a:rPr lang="sv-SE" sz="3600" b="1" dirty="0">
                <a:gradFill flip="none" rotWithShape="1">
                  <a:gsLst>
                    <a:gs pos="0">
                      <a:srgbClr val="CE0060"/>
                    </a:gs>
                    <a:gs pos="100000">
                      <a:srgbClr val="341C65"/>
                    </a:gs>
                  </a:gsLst>
                  <a:lin ang="0" scaled="1"/>
                  <a:tileRect/>
                </a:gradFill>
                <a:latin typeface="Times New Roman"/>
                <a:cs typeface="Times New Roman"/>
              </a:rPr>
              <a:t>Integrering av teori och praktik</a:t>
            </a:r>
          </a:p>
        </p:txBody>
      </p:sp>
      <p:sp>
        <p:nvSpPr>
          <p:cNvPr id="11" name="Platshållare för innehåll 2"/>
          <p:cNvSpPr txBox="1">
            <a:spLocks/>
          </p:cNvSpPr>
          <p:nvPr/>
        </p:nvSpPr>
        <p:spPr>
          <a:xfrm>
            <a:off x="628650" y="540000"/>
            <a:ext cx="6821603" cy="521774"/>
          </a:xfrm>
          <a:prstGeom prst="rect">
            <a:avLst/>
          </a:prstGeom>
        </p:spPr>
        <p:txBody>
          <a:bodyPr vert="horz" lIns="0" tIns="0" rIns="0" bIns="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400" b="1" dirty="0">
                <a:gradFill flip="none" rotWithShape="1">
                  <a:gsLst>
                    <a:gs pos="0">
                      <a:srgbClr val="CE0060"/>
                    </a:gs>
                    <a:gs pos="100000">
                      <a:srgbClr val="341C65"/>
                    </a:gs>
                  </a:gsLst>
                  <a:lin ang="0" scaled="1"/>
                  <a:tileRect/>
                </a:gradFill>
                <a:latin typeface="Times New Roman"/>
                <a:ea typeface="Times New Roman" charset="0"/>
                <a:cs typeface="Times New Roman"/>
              </a:rPr>
              <a:t>1. SOCIONOMPROGRAMMET HDa – INTEGRERING AV TEORI OCH PRAKTIK</a:t>
            </a:r>
          </a:p>
        </p:txBody>
      </p:sp>
      <p:graphicFrame>
        <p:nvGraphicFramePr>
          <p:cNvPr id="5" name="Diagram 4">
            <a:extLst>
              <a:ext uri="{FF2B5EF4-FFF2-40B4-BE49-F238E27FC236}">
                <a16:creationId xmlns:a16="http://schemas.microsoft.com/office/drawing/2014/main" id="{254FA4E6-65D5-48E0-B148-776384B31426}"/>
              </a:ext>
            </a:extLst>
          </p:cNvPr>
          <p:cNvGraphicFramePr/>
          <p:nvPr>
            <p:extLst>
              <p:ext uri="{D42A27DB-BD31-4B8C-83A1-F6EECF244321}">
                <p14:modId xmlns:p14="http://schemas.microsoft.com/office/powerpoint/2010/main" val="1368915284"/>
              </p:ext>
            </p:extLst>
          </p:nvPr>
        </p:nvGraphicFramePr>
        <p:xfrm>
          <a:off x="1648326" y="1913020"/>
          <a:ext cx="5971674" cy="37238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36473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txBox="1">
            <a:spLocks/>
          </p:cNvSpPr>
          <p:nvPr/>
        </p:nvSpPr>
        <p:spPr>
          <a:xfrm>
            <a:off x="628650" y="2038208"/>
            <a:ext cx="8015037" cy="3983122"/>
          </a:xfrm>
          <a:prstGeom prst="rect">
            <a:avLst/>
          </a:prstGeom>
        </p:spPr>
        <p:txBody>
          <a:bodyPr lIns="0" tIns="0" rIns="0" bIns="0" anchor="t">
            <a:noAutofit/>
          </a:bodyPr>
          <a:lst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pPr marL="514350" indent="-514350" algn="just">
              <a:buFont typeface="+mj-lt"/>
              <a:buAutoNum type="arabicPeriod"/>
            </a:pPr>
            <a:r>
              <a:rPr lang="sv-SE" sz="2800" b="0" dirty="0">
                <a:effectLst/>
                <a:latin typeface="Times New Roman" panose="02020603050405020304" pitchFamily="18" charset="0"/>
                <a:cs typeface="Times New Roman" panose="02020603050405020304" pitchFamily="18" charset="0"/>
              </a:rPr>
              <a:t>Fältstudier</a:t>
            </a:r>
            <a:endParaRPr lang="sv-SE" sz="2800" dirty="0">
              <a:latin typeface="Times New Roman" panose="02020603050405020304" pitchFamily="18" charset="0"/>
              <a:cs typeface="Times New Roman" panose="02020603050405020304" pitchFamily="18" charset="0"/>
            </a:endParaRPr>
          </a:p>
          <a:p>
            <a:pPr marL="514350" indent="-514350" algn="just">
              <a:buFont typeface="+mj-lt"/>
              <a:buAutoNum type="arabicPeriod"/>
            </a:pPr>
            <a:r>
              <a:rPr lang="sv-SE" sz="2800" b="0" dirty="0">
                <a:effectLst/>
                <a:latin typeface="Times New Roman" panose="02020603050405020304" pitchFamily="18" charset="0"/>
                <a:cs typeface="Times New Roman" panose="02020603050405020304" pitchFamily="18" charset="0"/>
              </a:rPr>
              <a:t>Fältkontakt</a:t>
            </a:r>
          </a:p>
          <a:p>
            <a:pPr marL="514350" indent="-514350" algn="just">
              <a:buFont typeface="+mj-lt"/>
              <a:buAutoNum type="arabicPeriod"/>
            </a:pPr>
            <a:r>
              <a:rPr lang="sv-SE" sz="2800" dirty="0">
                <a:latin typeface="Times New Roman" panose="02020603050405020304" pitchFamily="18" charset="0"/>
                <a:cs typeface="Times New Roman" panose="02020603050405020304" pitchFamily="18" charset="0"/>
              </a:rPr>
              <a:t>Fältuppgifter</a:t>
            </a:r>
          </a:p>
          <a:p>
            <a:pPr marL="0" indent="0" algn="just">
              <a:buNone/>
            </a:pPr>
            <a:r>
              <a:rPr lang="sv-SE" sz="2800" dirty="0">
                <a:solidFill>
                  <a:srgbClr val="FF0000"/>
                </a:solidFill>
                <a:latin typeface="Times New Roman" panose="02020603050405020304" pitchFamily="18" charset="0"/>
                <a:cs typeface="Times New Roman" panose="02020603050405020304" pitchFamily="18" charset="0"/>
              </a:rPr>
              <a:t>	</a:t>
            </a:r>
            <a:r>
              <a:rPr lang="sv-SE" sz="2000" b="1" dirty="0">
                <a:solidFill>
                  <a:srgbClr val="000000"/>
                </a:solidFill>
                <a:latin typeface="Times New Roman"/>
                <a:ea typeface="Times New Roman" charset="0"/>
                <a:cs typeface="Times New Roman"/>
              </a:rPr>
              <a:t>	</a:t>
            </a:r>
          </a:p>
          <a:p>
            <a:endParaRPr lang="sv-SE" sz="2000" b="1" dirty="0">
              <a:solidFill>
                <a:srgbClr val="000000"/>
              </a:solidFill>
              <a:latin typeface="Times New Roman"/>
              <a:ea typeface="Times New Roman" charset="0"/>
              <a:cs typeface="Times New Roman"/>
            </a:endParaRPr>
          </a:p>
          <a:p>
            <a:endParaRPr lang="sv-SE" sz="2000" b="1" dirty="0">
              <a:solidFill>
                <a:srgbClr val="000000"/>
              </a:solidFill>
              <a:latin typeface="Times New Roman"/>
              <a:ea typeface="Times New Roman" charset="0"/>
              <a:cs typeface="Times New Roman"/>
            </a:endParaRPr>
          </a:p>
          <a:p>
            <a:endParaRPr lang="sv-SE" sz="2000" b="1" dirty="0">
              <a:solidFill>
                <a:srgbClr val="000000"/>
              </a:solidFill>
              <a:latin typeface="Times New Roman"/>
              <a:ea typeface="Times New Roman" charset="0"/>
              <a:cs typeface="Times New Roman"/>
            </a:endParaRPr>
          </a:p>
          <a:p>
            <a:endParaRPr lang="sv-SE" sz="1800" b="1" dirty="0">
              <a:solidFill>
                <a:srgbClr val="000000"/>
              </a:solidFill>
              <a:latin typeface="Times New Roman"/>
              <a:ea typeface="Times New Roman" charset="0"/>
              <a:cs typeface="Times New Roman"/>
            </a:endParaRPr>
          </a:p>
        </p:txBody>
      </p:sp>
      <p:sp>
        <p:nvSpPr>
          <p:cNvPr id="10" name="Rubrik 1"/>
          <p:cNvSpPr txBox="1">
            <a:spLocks/>
          </p:cNvSpPr>
          <p:nvPr/>
        </p:nvSpPr>
        <p:spPr>
          <a:xfrm>
            <a:off x="628650" y="1061774"/>
            <a:ext cx="6821603" cy="726952"/>
          </a:xfrm>
          <a:prstGeom prst="rect">
            <a:avLst/>
          </a:prstGeom>
        </p:spPr>
        <p:txBody>
          <a:bodyPr lIns="0" tIns="0" rIns="0" bIns="0" anchor="t" anchorCtr="0">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10000"/>
              </a:lnSpc>
            </a:pPr>
            <a:r>
              <a:rPr lang="sv-SE" sz="3600" b="1" dirty="0">
                <a:gradFill flip="none" rotWithShape="1">
                  <a:gsLst>
                    <a:gs pos="0">
                      <a:srgbClr val="CE0060"/>
                    </a:gs>
                    <a:gs pos="100000">
                      <a:srgbClr val="341C65"/>
                    </a:gs>
                  </a:gsLst>
                  <a:lin ang="0" scaled="1"/>
                  <a:tileRect/>
                </a:gradFill>
                <a:latin typeface="Times New Roman"/>
                <a:cs typeface="Times New Roman"/>
              </a:rPr>
              <a:t>Vad är VFU?</a:t>
            </a:r>
          </a:p>
        </p:txBody>
      </p:sp>
      <p:sp>
        <p:nvSpPr>
          <p:cNvPr id="11" name="Platshållare för innehåll 2"/>
          <p:cNvSpPr txBox="1">
            <a:spLocks/>
          </p:cNvSpPr>
          <p:nvPr/>
        </p:nvSpPr>
        <p:spPr>
          <a:xfrm>
            <a:off x="628650" y="540000"/>
            <a:ext cx="6821603" cy="521774"/>
          </a:xfrm>
          <a:prstGeom prst="rect">
            <a:avLst/>
          </a:prstGeom>
        </p:spPr>
        <p:txBody>
          <a:bodyPr vert="horz" lIns="0" tIns="0" rIns="0" bIns="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600" b="1" dirty="0">
                <a:gradFill flip="none" rotWithShape="1">
                  <a:gsLst>
                    <a:gs pos="0">
                      <a:srgbClr val="CE0060"/>
                    </a:gs>
                    <a:gs pos="100000">
                      <a:srgbClr val="341C65"/>
                    </a:gs>
                  </a:gsLst>
                  <a:lin ang="0" scaled="1"/>
                  <a:tileRect/>
                </a:gradFill>
                <a:latin typeface="Times New Roman"/>
                <a:ea typeface="Times New Roman" charset="0"/>
                <a:cs typeface="Times New Roman"/>
              </a:rPr>
              <a:t>2. VAD ÄR VFU? </a:t>
            </a:r>
          </a:p>
        </p:txBody>
      </p:sp>
    </p:spTree>
    <p:extLst>
      <p:ext uri="{BB962C8B-B14F-4D97-AF65-F5344CB8AC3E}">
        <p14:creationId xmlns:p14="http://schemas.microsoft.com/office/powerpoint/2010/main" val="1057255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txBox="1">
            <a:spLocks/>
          </p:cNvSpPr>
          <p:nvPr/>
        </p:nvSpPr>
        <p:spPr>
          <a:xfrm>
            <a:off x="628650" y="2194619"/>
            <a:ext cx="8015037" cy="3983122"/>
          </a:xfrm>
          <a:prstGeom prst="rect">
            <a:avLst/>
          </a:prstGeom>
        </p:spPr>
        <p:txBody>
          <a:bodyPr lIns="0" tIns="0" rIns="0" bIns="0" anchor="t">
            <a:noAutofit/>
          </a:bodyPr>
          <a:lst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endParaRPr lang="sv-SE" sz="2000" b="1" dirty="0">
              <a:solidFill>
                <a:srgbClr val="000000"/>
              </a:solidFill>
              <a:latin typeface="Times New Roman"/>
              <a:ea typeface="Times New Roman" charset="0"/>
              <a:cs typeface="Times New Roman"/>
            </a:endParaRPr>
          </a:p>
          <a:p>
            <a:endParaRPr lang="sv-SE" sz="2000" b="1" dirty="0">
              <a:solidFill>
                <a:srgbClr val="000000"/>
              </a:solidFill>
              <a:latin typeface="Times New Roman"/>
              <a:ea typeface="Times New Roman" charset="0"/>
              <a:cs typeface="Times New Roman"/>
            </a:endParaRPr>
          </a:p>
          <a:p>
            <a:endParaRPr lang="sv-SE" sz="2000" b="1" dirty="0">
              <a:solidFill>
                <a:srgbClr val="000000"/>
              </a:solidFill>
              <a:latin typeface="Times New Roman"/>
              <a:ea typeface="Times New Roman" charset="0"/>
              <a:cs typeface="Times New Roman"/>
            </a:endParaRPr>
          </a:p>
          <a:p>
            <a:pPr marL="0" indent="0">
              <a:buNone/>
            </a:pPr>
            <a:endParaRPr lang="sv-SE" sz="1800" b="1" dirty="0">
              <a:solidFill>
                <a:srgbClr val="000000"/>
              </a:solidFill>
              <a:latin typeface="Times New Roman"/>
              <a:ea typeface="Times New Roman" charset="0"/>
              <a:cs typeface="Times New Roman"/>
            </a:endParaRPr>
          </a:p>
        </p:txBody>
      </p:sp>
      <p:sp>
        <p:nvSpPr>
          <p:cNvPr id="10" name="Rubrik 1"/>
          <p:cNvSpPr txBox="1">
            <a:spLocks/>
          </p:cNvSpPr>
          <p:nvPr/>
        </p:nvSpPr>
        <p:spPr>
          <a:xfrm>
            <a:off x="628650" y="1061774"/>
            <a:ext cx="6821603" cy="726952"/>
          </a:xfrm>
          <a:prstGeom prst="rect">
            <a:avLst/>
          </a:prstGeom>
        </p:spPr>
        <p:txBody>
          <a:bodyPr lIns="0" tIns="0" rIns="0" bIns="0" anchor="t" anchorCtr="0">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10000"/>
              </a:lnSpc>
            </a:pPr>
            <a:r>
              <a:rPr lang="sv-SE" sz="3600" b="1" dirty="0">
                <a:gradFill flip="none" rotWithShape="1">
                  <a:gsLst>
                    <a:gs pos="0">
                      <a:srgbClr val="CE0060"/>
                    </a:gs>
                    <a:gs pos="100000">
                      <a:srgbClr val="341C65"/>
                    </a:gs>
                  </a:gsLst>
                  <a:lin ang="0" scaled="1"/>
                  <a:tileRect/>
                </a:gradFill>
                <a:latin typeface="Times New Roman"/>
                <a:cs typeface="Times New Roman"/>
              </a:rPr>
              <a:t>VFU-organisation</a:t>
            </a:r>
          </a:p>
        </p:txBody>
      </p:sp>
      <p:sp>
        <p:nvSpPr>
          <p:cNvPr id="11" name="Platshållare för innehåll 2"/>
          <p:cNvSpPr txBox="1">
            <a:spLocks/>
          </p:cNvSpPr>
          <p:nvPr/>
        </p:nvSpPr>
        <p:spPr>
          <a:xfrm>
            <a:off x="628650" y="540000"/>
            <a:ext cx="6821603" cy="521774"/>
          </a:xfrm>
          <a:prstGeom prst="rect">
            <a:avLst/>
          </a:prstGeom>
        </p:spPr>
        <p:txBody>
          <a:bodyPr vert="horz" lIns="0" tIns="0" rIns="0" bIns="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600" b="1" dirty="0">
                <a:gradFill flip="none" rotWithShape="1">
                  <a:gsLst>
                    <a:gs pos="0">
                      <a:srgbClr val="CE0060"/>
                    </a:gs>
                    <a:gs pos="100000">
                      <a:srgbClr val="341C65"/>
                    </a:gs>
                  </a:gsLst>
                  <a:lin ang="0" scaled="1"/>
                  <a:tileRect/>
                </a:gradFill>
                <a:latin typeface="Times New Roman"/>
                <a:ea typeface="Times New Roman" charset="0"/>
                <a:cs typeface="Times New Roman"/>
              </a:rPr>
              <a:t>3. VFU ORGANISATION</a:t>
            </a:r>
          </a:p>
        </p:txBody>
      </p:sp>
      <p:sp>
        <p:nvSpPr>
          <p:cNvPr id="8" name="textruta 7">
            <a:extLst>
              <a:ext uri="{FF2B5EF4-FFF2-40B4-BE49-F238E27FC236}">
                <a16:creationId xmlns:a16="http://schemas.microsoft.com/office/drawing/2014/main" id="{46DF228B-6312-4F7E-A6C1-A0FA85EF244F}"/>
              </a:ext>
            </a:extLst>
          </p:cNvPr>
          <p:cNvSpPr txBox="1"/>
          <p:nvPr/>
        </p:nvSpPr>
        <p:spPr>
          <a:xfrm>
            <a:off x="866394" y="1961202"/>
            <a:ext cx="6821603" cy="3662541"/>
          </a:xfrm>
          <a:prstGeom prst="rect">
            <a:avLst/>
          </a:prstGeom>
          <a:noFill/>
        </p:spPr>
        <p:txBody>
          <a:bodyPr wrap="square">
            <a:spAutoFit/>
          </a:bodyPr>
          <a:lstStyle/>
          <a:p>
            <a:pPr marL="514350" indent="-514350">
              <a:buFont typeface="+mj-lt"/>
              <a:buAutoNum type="arabicPeriod"/>
            </a:pPr>
            <a:r>
              <a:rPr lang="sv-SE" sz="2400" dirty="0">
                <a:solidFill>
                  <a:srgbClr val="000000"/>
                </a:solidFill>
                <a:latin typeface="Times New Roman"/>
                <a:ea typeface="Times New Roman" charset="0"/>
                <a:cs typeface="Times New Roman"/>
              </a:rPr>
              <a:t>Partneravtal</a:t>
            </a:r>
          </a:p>
          <a:p>
            <a:pPr marL="514350" indent="-514350">
              <a:buFont typeface="+mj-lt"/>
              <a:buAutoNum type="arabicPeriod"/>
            </a:pPr>
            <a:r>
              <a:rPr lang="sv-SE" sz="2400" dirty="0">
                <a:solidFill>
                  <a:srgbClr val="000000"/>
                </a:solidFill>
                <a:latin typeface="Times New Roman"/>
                <a:ea typeface="Times New Roman" charset="0"/>
                <a:cs typeface="Times New Roman"/>
              </a:rPr>
              <a:t>Kretsar</a:t>
            </a:r>
          </a:p>
          <a:p>
            <a:pPr marL="514350" indent="-514350">
              <a:buFont typeface="+mj-lt"/>
              <a:buAutoNum type="arabicPeriod"/>
            </a:pPr>
            <a:r>
              <a:rPr lang="sv-SE" sz="2400" dirty="0">
                <a:latin typeface="Times New Roman"/>
                <a:ea typeface="Times New Roman" charset="0"/>
                <a:cs typeface="Times New Roman"/>
              </a:rPr>
              <a:t>VFU-samordnare</a:t>
            </a:r>
          </a:p>
          <a:p>
            <a:pPr marL="514350" indent="-514350">
              <a:buFont typeface="+mj-lt"/>
              <a:buAutoNum type="arabicPeriod"/>
            </a:pPr>
            <a:r>
              <a:rPr lang="sv-SE" sz="2400" dirty="0">
                <a:latin typeface="Times New Roman"/>
                <a:ea typeface="Times New Roman" charset="0"/>
                <a:cs typeface="Times New Roman"/>
              </a:rPr>
              <a:t>VF-utbildare</a:t>
            </a:r>
          </a:p>
          <a:p>
            <a:pPr marL="514350" indent="-514350">
              <a:buFont typeface="+mj-lt"/>
              <a:buAutoNum type="arabicPeriod"/>
            </a:pPr>
            <a:r>
              <a:rPr lang="sv-SE" sz="2400" dirty="0">
                <a:latin typeface="Times New Roman"/>
                <a:ea typeface="Times New Roman" charset="0"/>
                <a:cs typeface="Times New Roman"/>
              </a:rPr>
              <a:t>VFU-handledare	</a:t>
            </a:r>
          </a:p>
          <a:p>
            <a:pPr marL="514350" indent="-514350">
              <a:buFont typeface="+mj-lt"/>
              <a:buAutoNum type="arabicPeriod"/>
            </a:pPr>
            <a:endParaRPr lang="sv-SE" sz="2400" dirty="0">
              <a:latin typeface="Times New Roman"/>
              <a:ea typeface="Times New Roman" charset="0"/>
              <a:cs typeface="Times New Roman"/>
            </a:endParaRPr>
          </a:p>
          <a:p>
            <a:pPr marL="514350" indent="-514350">
              <a:buFont typeface="+mj-lt"/>
              <a:buAutoNum type="arabicPeriod"/>
            </a:pPr>
            <a:r>
              <a:rPr lang="sv-SE" sz="2400" dirty="0">
                <a:latin typeface="Times New Roman"/>
                <a:ea typeface="Times New Roman" charset="0"/>
                <a:cs typeface="Times New Roman"/>
              </a:rPr>
              <a:t>VFU-ansvarig Högskolan Dalarna</a:t>
            </a:r>
          </a:p>
          <a:p>
            <a:pPr marL="514350" indent="-514350">
              <a:buFont typeface="+mj-lt"/>
              <a:buAutoNum type="arabicPeriod"/>
            </a:pPr>
            <a:r>
              <a:rPr lang="sv-SE" sz="2400" dirty="0">
                <a:latin typeface="Times New Roman"/>
                <a:ea typeface="Times New Roman" charset="0"/>
                <a:cs typeface="Times New Roman"/>
              </a:rPr>
              <a:t>Samverkan via Socialtjänstens utvecklingscentrum Dalarna (SUD)</a:t>
            </a:r>
          </a:p>
          <a:p>
            <a:endParaRPr lang="sv-SE" sz="1600" dirty="0">
              <a:solidFill>
                <a:srgbClr val="000000"/>
              </a:solidFill>
              <a:latin typeface="Times New Roman"/>
              <a:ea typeface="Times New Roman" charset="0"/>
              <a:cs typeface="Times New Roman"/>
            </a:endParaRPr>
          </a:p>
        </p:txBody>
      </p:sp>
    </p:spTree>
    <p:extLst>
      <p:ext uri="{BB962C8B-B14F-4D97-AF65-F5344CB8AC3E}">
        <p14:creationId xmlns:p14="http://schemas.microsoft.com/office/powerpoint/2010/main" val="2332136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ubrik 1"/>
          <p:cNvSpPr txBox="1">
            <a:spLocks/>
          </p:cNvSpPr>
          <p:nvPr/>
        </p:nvSpPr>
        <p:spPr>
          <a:xfrm>
            <a:off x="298606" y="651545"/>
            <a:ext cx="7806009" cy="726952"/>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10000"/>
              </a:lnSpc>
            </a:pPr>
            <a:r>
              <a:rPr lang="sv-SE" sz="2800" b="1" dirty="0">
                <a:gradFill flip="none" rotWithShape="1">
                  <a:gsLst>
                    <a:gs pos="0">
                      <a:srgbClr val="CE0060"/>
                    </a:gs>
                    <a:gs pos="100000">
                      <a:srgbClr val="341C65"/>
                    </a:gs>
                  </a:gsLst>
                  <a:lin ang="0" scaled="1"/>
                  <a:tileRect/>
                </a:gradFill>
                <a:latin typeface="Times New Roman"/>
                <a:cs typeface="Times New Roman"/>
              </a:rPr>
              <a:t>Socionomprogrammets struktur och innehåll</a:t>
            </a:r>
          </a:p>
        </p:txBody>
      </p:sp>
      <p:graphicFrame>
        <p:nvGraphicFramePr>
          <p:cNvPr id="3" name="Table 2">
            <a:extLst>
              <a:ext uri="{FF2B5EF4-FFF2-40B4-BE49-F238E27FC236}">
                <a16:creationId xmlns:a16="http://schemas.microsoft.com/office/drawing/2014/main" id="{824DAC0D-99F5-4EAA-8FE3-EC5551E86F6A}"/>
              </a:ext>
            </a:extLst>
          </p:cNvPr>
          <p:cNvGraphicFramePr>
            <a:graphicFrameLocks noGrp="1"/>
          </p:cNvGraphicFramePr>
          <p:nvPr>
            <p:extLst>
              <p:ext uri="{D42A27DB-BD31-4B8C-83A1-F6EECF244321}">
                <p14:modId xmlns:p14="http://schemas.microsoft.com/office/powerpoint/2010/main" val="1504886159"/>
              </p:ext>
            </p:extLst>
          </p:nvPr>
        </p:nvGraphicFramePr>
        <p:xfrm>
          <a:off x="198730" y="1303784"/>
          <a:ext cx="8746539" cy="5375404"/>
        </p:xfrm>
        <a:graphic>
          <a:graphicData uri="http://schemas.openxmlformats.org/drawingml/2006/table">
            <a:tbl>
              <a:tblPr firstRow="1" firstCol="1" bandRow="1">
                <a:tableStyleId>{5940675A-B579-460E-94D1-54222C63F5DA}</a:tableStyleId>
              </a:tblPr>
              <a:tblGrid>
                <a:gridCol w="916860">
                  <a:extLst>
                    <a:ext uri="{9D8B030D-6E8A-4147-A177-3AD203B41FA5}">
                      <a16:colId xmlns:a16="http://schemas.microsoft.com/office/drawing/2014/main" val="3648903872"/>
                    </a:ext>
                  </a:extLst>
                </a:gridCol>
                <a:gridCol w="1042378">
                  <a:extLst>
                    <a:ext uri="{9D8B030D-6E8A-4147-A177-3AD203B41FA5}">
                      <a16:colId xmlns:a16="http://schemas.microsoft.com/office/drawing/2014/main" val="22856419"/>
                    </a:ext>
                  </a:extLst>
                </a:gridCol>
                <a:gridCol w="2428266">
                  <a:extLst>
                    <a:ext uri="{9D8B030D-6E8A-4147-A177-3AD203B41FA5}">
                      <a16:colId xmlns:a16="http://schemas.microsoft.com/office/drawing/2014/main" val="2325326441"/>
                    </a:ext>
                  </a:extLst>
                </a:gridCol>
                <a:gridCol w="2286125">
                  <a:extLst>
                    <a:ext uri="{9D8B030D-6E8A-4147-A177-3AD203B41FA5}">
                      <a16:colId xmlns:a16="http://schemas.microsoft.com/office/drawing/2014/main" val="2060155097"/>
                    </a:ext>
                  </a:extLst>
                </a:gridCol>
                <a:gridCol w="2072910">
                  <a:extLst>
                    <a:ext uri="{9D8B030D-6E8A-4147-A177-3AD203B41FA5}">
                      <a16:colId xmlns:a16="http://schemas.microsoft.com/office/drawing/2014/main" val="3315677861"/>
                    </a:ext>
                  </a:extLst>
                </a:gridCol>
              </a:tblGrid>
              <a:tr h="450282">
                <a:tc gridSpan="2">
                  <a:txBody>
                    <a:bodyPr/>
                    <a:lstStyle/>
                    <a:p>
                      <a:pPr algn="ctr">
                        <a:lnSpc>
                          <a:spcPct val="115000"/>
                        </a:lnSpc>
                      </a:pPr>
                      <a:r>
                        <a:rPr lang="en-US" sz="1400" b="1" dirty="0">
                          <a:effectLst/>
                          <a:latin typeface="+mn-lt"/>
                        </a:rPr>
                        <a:t>TERMIN 1 </a:t>
                      </a:r>
                    </a:p>
                    <a:p>
                      <a:pPr algn="ctr">
                        <a:lnSpc>
                          <a:spcPct val="115000"/>
                        </a:lnSpc>
                      </a:pPr>
                      <a:r>
                        <a:rPr lang="en-US" sz="1400" b="1" dirty="0">
                          <a:effectLst/>
                          <a:latin typeface="+mn-lt"/>
                        </a:rPr>
                        <a:t> HÖSTTERMIN</a:t>
                      </a:r>
                      <a:endParaRPr lang="sv-SE" sz="1400" b="1" dirty="0">
                        <a:effectLst/>
                        <a:latin typeface="+mn-lt"/>
                      </a:endParaRPr>
                    </a:p>
                  </a:txBody>
                  <a:tcPr marL="55343" marR="55343" marT="0" marB="0">
                    <a:noFill/>
                  </a:tcPr>
                </a:tc>
                <a:tc hMerge="1">
                  <a:txBody>
                    <a:bodyPr/>
                    <a:lstStyle/>
                    <a:p>
                      <a:endParaRPr lang="sv-SE"/>
                    </a:p>
                  </a:txBody>
                  <a:tcPr/>
                </a:tc>
                <a:tc>
                  <a:txBody>
                    <a:bodyPr/>
                    <a:lstStyle/>
                    <a:p>
                      <a:pPr algn="ctr">
                        <a:lnSpc>
                          <a:spcPct val="115000"/>
                        </a:lnSpc>
                      </a:pPr>
                      <a:r>
                        <a:rPr lang="sv-SE" sz="1400" b="1" dirty="0">
                          <a:effectLst/>
                          <a:latin typeface="+mn-lt"/>
                        </a:rPr>
                        <a:t>TERMIN 2 </a:t>
                      </a:r>
                    </a:p>
                    <a:p>
                      <a:pPr algn="ctr">
                        <a:lnSpc>
                          <a:spcPct val="115000"/>
                        </a:lnSpc>
                      </a:pPr>
                      <a:r>
                        <a:rPr lang="sv-SE" sz="1400" b="1" dirty="0">
                          <a:effectLst/>
                          <a:latin typeface="+mn-lt"/>
                        </a:rPr>
                        <a:t>VÅRTERMIN</a:t>
                      </a:r>
                    </a:p>
                  </a:txBody>
                  <a:tcPr marL="55343" marR="55343" marT="0" marB="0">
                    <a:noFill/>
                  </a:tcPr>
                </a:tc>
                <a:tc>
                  <a:txBody>
                    <a:bodyPr/>
                    <a:lstStyle/>
                    <a:p>
                      <a:pPr algn="ctr">
                        <a:lnSpc>
                          <a:spcPct val="115000"/>
                        </a:lnSpc>
                      </a:pPr>
                      <a:r>
                        <a:rPr lang="en-US" sz="1400" b="1" dirty="0">
                          <a:effectLst/>
                          <a:latin typeface="+mn-lt"/>
                        </a:rPr>
                        <a:t>TERMIN 3</a:t>
                      </a:r>
                    </a:p>
                    <a:p>
                      <a:pPr algn="ctr">
                        <a:lnSpc>
                          <a:spcPct val="115000"/>
                        </a:lnSpc>
                      </a:pPr>
                      <a:r>
                        <a:rPr lang="en-US" sz="1400" b="1" dirty="0">
                          <a:effectLst/>
                          <a:latin typeface="+mn-lt"/>
                        </a:rPr>
                        <a:t> HÖSTTERMIN</a:t>
                      </a:r>
                      <a:endParaRPr lang="sv-SE" sz="1400" b="1" dirty="0">
                        <a:effectLst/>
                        <a:latin typeface="+mn-lt"/>
                      </a:endParaRPr>
                    </a:p>
                  </a:txBody>
                  <a:tcPr marL="55343" marR="55343" marT="0" marB="0">
                    <a:noFill/>
                  </a:tcPr>
                </a:tc>
                <a:tc>
                  <a:txBody>
                    <a:bodyPr/>
                    <a:lstStyle/>
                    <a:p>
                      <a:pPr algn="ctr">
                        <a:lnSpc>
                          <a:spcPct val="115000"/>
                        </a:lnSpc>
                      </a:pPr>
                      <a:r>
                        <a:rPr lang="sv-SE" sz="1400" b="1" dirty="0">
                          <a:effectLst/>
                          <a:latin typeface="+mn-lt"/>
                        </a:rPr>
                        <a:t>TERMIN 4 VÅRTERMIN</a:t>
                      </a:r>
                    </a:p>
                  </a:txBody>
                  <a:tcPr marL="55343" marR="55343" marT="0" marB="0">
                    <a:solidFill>
                      <a:schemeClr val="bg1"/>
                    </a:solidFill>
                  </a:tcPr>
                </a:tc>
                <a:extLst>
                  <a:ext uri="{0D108BD9-81ED-4DB2-BD59-A6C34878D82A}">
                    <a16:rowId xmlns:a16="http://schemas.microsoft.com/office/drawing/2014/main" val="363962900"/>
                  </a:ext>
                </a:extLst>
              </a:tr>
              <a:tr h="984305">
                <a:tc gridSpan="2">
                  <a:txBody>
                    <a:bodyPr/>
                    <a:lstStyle/>
                    <a:p>
                      <a:pPr>
                        <a:lnSpc>
                          <a:spcPct val="115000"/>
                        </a:lnSpc>
                      </a:pPr>
                      <a:r>
                        <a:rPr lang="sv-SE" sz="1200" dirty="0">
                          <a:effectLst/>
                        </a:rPr>
                        <a:t>Socialt arbete som profession, </a:t>
                      </a:r>
                    </a:p>
                    <a:p>
                      <a:pPr>
                        <a:lnSpc>
                          <a:spcPct val="115000"/>
                        </a:lnSpc>
                      </a:pPr>
                      <a:r>
                        <a:rPr lang="sv-SE" sz="1200" dirty="0">
                          <a:effectLst/>
                        </a:rPr>
                        <a:t>7,5 </a:t>
                      </a:r>
                      <a:r>
                        <a:rPr lang="sv-SE" sz="1200" dirty="0" err="1">
                          <a:effectLst/>
                        </a:rPr>
                        <a:t>hp</a:t>
                      </a:r>
                      <a:r>
                        <a:rPr lang="sv-SE" sz="1200" dirty="0">
                          <a:effectLst/>
                        </a:rPr>
                        <a:t>. </a:t>
                      </a:r>
                    </a:p>
                    <a:p>
                      <a:pPr>
                        <a:lnSpc>
                          <a:spcPct val="115000"/>
                        </a:lnSpc>
                      </a:pPr>
                      <a:r>
                        <a:rPr lang="sv-SE" sz="1200" dirty="0">
                          <a:effectLst/>
                        </a:rPr>
                        <a:t> </a:t>
                      </a:r>
                    </a:p>
                    <a:p>
                      <a:pPr>
                        <a:lnSpc>
                          <a:spcPct val="115000"/>
                        </a:lnSpc>
                      </a:pPr>
                      <a:r>
                        <a:rPr lang="sv-SE" sz="1200" dirty="0">
                          <a:effectLst/>
                        </a:rPr>
                        <a:t> </a:t>
                      </a:r>
                      <a:endParaRPr lang="sv-SE" sz="12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55343" marR="55343" marT="0" marB="0">
                    <a:solidFill>
                      <a:srgbClr val="FFE5F3"/>
                    </a:solidFill>
                  </a:tcPr>
                </a:tc>
                <a:tc hMerge="1">
                  <a:txBody>
                    <a:bodyPr/>
                    <a:lstStyle/>
                    <a:p>
                      <a:endParaRPr lang="sv-SE"/>
                    </a:p>
                  </a:txBody>
                  <a:tcPr/>
                </a:tc>
                <a:tc>
                  <a:txBody>
                    <a:bodyPr/>
                    <a:lstStyle/>
                    <a:p>
                      <a:pPr>
                        <a:lnSpc>
                          <a:spcPct val="115000"/>
                        </a:lnSpc>
                      </a:pPr>
                      <a:r>
                        <a:rPr lang="en-US" sz="1200" dirty="0" err="1">
                          <a:effectLst/>
                        </a:rPr>
                        <a:t>Socialpolitikens</a:t>
                      </a:r>
                      <a:r>
                        <a:rPr lang="en-US" sz="1200" dirty="0">
                          <a:effectLst/>
                        </a:rPr>
                        <a:t> </a:t>
                      </a:r>
                      <a:r>
                        <a:rPr lang="en-US" sz="1200" dirty="0" err="1">
                          <a:effectLst/>
                        </a:rPr>
                        <a:t>betydelse</a:t>
                      </a:r>
                      <a:r>
                        <a:rPr lang="en-US" sz="1200" dirty="0">
                          <a:effectLst/>
                        </a:rPr>
                        <a:t> </a:t>
                      </a:r>
                      <a:r>
                        <a:rPr lang="en-US" sz="1200" dirty="0" err="1">
                          <a:effectLst/>
                        </a:rPr>
                        <a:t>för</a:t>
                      </a:r>
                      <a:r>
                        <a:rPr lang="en-US" sz="1200" dirty="0">
                          <a:effectLst/>
                        </a:rPr>
                        <a:t> social </a:t>
                      </a:r>
                      <a:r>
                        <a:rPr lang="en-US" sz="1200" dirty="0" err="1">
                          <a:effectLst/>
                        </a:rPr>
                        <a:t>arbete</a:t>
                      </a:r>
                      <a:endParaRPr lang="sv-SE" sz="1200" dirty="0">
                        <a:effectLst/>
                      </a:endParaRPr>
                    </a:p>
                    <a:p>
                      <a:pPr marL="0" marR="0" lvl="0" indent="0" algn="l" defTabSz="685800" rtl="0" eaLnBrk="1" fontAlgn="auto" latinLnBrk="0" hangingPunct="1">
                        <a:lnSpc>
                          <a:spcPct val="115000"/>
                        </a:lnSpc>
                        <a:spcBef>
                          <a:spcPts val="0"/>
                        </a:spcBef>
                        <a:spcAft>
                          <a:spcPts val="0"/>
                        </a:spcAft>
                        <a:buClrTx/>
                        <a:buSzTx/>
                        <a:buFontTx/>
                        <a:buNone/>
                        <a:tabLst/>
                        <a:defRPr/>
                      </a:pPr>
                      <a:r>
                        <a:rPr lang="en-US" sz="1200" dirty="0">
                          <a:effectLst/>
                        </a:rPr>
                        <a:t>7,5 hp. </a:t>
                      </a:r>
                    </a:p>
                    <a:p>
                      <a:pPr>
                        <a:lnSpc>
                          <a:spcPct val="115000"/>
                        </a:lnSpc>
                      </a:pPr>
                      <a:endParaRPr lang="sv-SE" sz="1200" dirty="0">
                        <a:effectLst/>
                      </a:endParaRPr>
                    </a:p>
                    <a:p>
                      <a:pPr>
                        <a:lnSpc>
                          <a:spcPct val="115000"/>
                        </a:lnSpc>
                      </a:pPr>
                      <a:r>
                        <a:rPr lang="en-US" sz="1200" dirty="0">
                          <a:effectLst/>
                        </a:rPr>
                        <a:t> </a:t>
                      </a:r>
                      <a:endParaRPr lang="sv-SE" sz="1200" dirty="0">
                        <a:effectLst/>
                      </a:endParaRPr>
                    </a:p>
                  </a:txBody>
                  <a:tcPr marL="55343" marR="55343" marT="0" marB="0">
                    <a:solidFill>
                      <a:srgbClr val="FFE5F3"/>
                    </a:solidFill>
                  </a:tcPr>
                </a:tc>
                <a:tc>
                  <a:txBody>
                    <a:bodyPr/>
                    <a:lstStyle/>
                    <a:p>
                      <a:pPr>
                        <a:lnSpc>
                          <a:spcPct val="115000"/>
                        </a:lnSpc>
                      </a:pPr>
                      <a:r>
                        <a:rPr lang="sv-SE" sz="1200" dirty="0">
                          <a:effectLst/>
                        </a:rPr>
                        <a:t>Försörjning, rehabilitering och aktivering,</a:t>
                      </a:r>
                    </a:p>
                    <a:p>
                      <a:pPr>
                        <a:lnSpc>
                          <a:spcPct val="115000"/>
                        </a:lnSpc>
                      </a:pPr>
                      <a:r>
                        <a:rPr lang="sv-SE" sz="1200" dirty="0">
                          <a:effectLst/>
                        </a:rPr>
                        <a:t>7,5 </a:t>
                      </a:r>
                      <a:r>
                        <a:rPr lang="sv-SE" sz="1200" dirty="0" err="1">
                          <a:effectLst/>
                        </a:rPr>
                        <a:t>hp</a:t>
                      </a:r>
                      <a:endParaRPr lang="sv-SE" sz="1200" dirty="0">
                        <a:effectLst/>
                      </a:endParaRPr>
                    </a:p>
                  </a:txBody>
                  <a:tcPr marL="55343" marR="55343" marT="0" marB="0">
                    <a:solidFill>
                      <a:srgbClr val="FFE5F3"/>
                    </a:solidFill>
                  </a:tcPr>
                </a:tc>
                <a:tc>
                  <a:txBody>
                    <a:bodyPr/>
                    <a:lstStyle/>
                    <a:p>
                      <a:pPr>
                        <a:lnSpc>
                          <a:spcPct val="115000"/>
                        </a:lnSpc>
                      </a:pPr>
                      <a:r>
                        <a:rPr lang="en-US" sz="1200" dirty="0" err="1">
                          <a:effectLst/>
                        </a:rPr>
                        <a:t>Socialrätt</a:t>
                      </a:r>
                      <a:r>
                        <a:rPr lang="en-US" sz="1200" dirty="0">
                          <a:effectLst/>
                        </a:rPr>
                        <a:t> II, </a:t>
                      </a:r>
                    </a:p>
                    <a:p>
                      <a:pPr>
                        <a:lnSpc>
                          <a:spcPct val="115000"/>
                        </a:lnSpc>
                      </a:pPr>
                      <a:r>
                        <a:rPr lang="en-US" sz="1200" dirty="0">
                          <a:effectLst/>
                        </a:rPr>
                        <a:t>7,5 hp. </a:t>
                      </a:r>
                    </a:p>
                    <a:p>
                      <a:pPr>
                        <a:lnSpc>
                          <a:spcPct val="115000"/>
                        </a:lnSpc>
                      </a:pPr>
                      <a:endParaRPr lang="sv-SE" sz="1200" dirty="0">
                        <a:effectLst/>
                      </a:endParaRPr>
                    </a:p>
                    <a:p>
                      <a:pPr>
                        <a:lnSpc>
                          <a:spcPct val="115000"/>
                        </a:lnSpc>
                      </a:pPr>
                      <a:r>
                        <a:rPr lang="sv-SE" sz="1200" dirty="0">
                          <a:effectLst/>
                        </a:rPr>
                        <a:t> </a:t>
                      </a:r>
                    </a:p>
                  </a:txBody>
                  <a:tcPr marL="55343" marR="55343" marT="0" marB="0">
                    <a:solidFill>
                      <a:srgbClr val="FFE5F3"/>
                    </a:solidFill>
                  </a:tcPr>
                </a:tc>
                <a:extLst>
                  <a:ext uri="{0D108BD9-81ED-4DB2-BD59-A6C34878D82A}">
                    <a16:rowId xmlns:a16="http://schemas.microsoft.com/office/drawing/2014/main" val="211376369"/>
                  </a:ext>
                </a:extLst>
              </a:tr>
              <a:tr h="984845">
                <a:tc gridSpan="2">
                  <a:txBody>
                    <a:bodyPr/>
                    <a:lstStyle/>
                    <a:p>
                      <a:pPr>
                        <a:lnSpc>
                          <a:spcPct val="115000"/>
                        </a:lnSpc>
                      </a:pPr>
                      <a:r>
                        <a:rPr lang="sv-SE" sz="1200" dirty="0">
                          <a:effectLst/>
                        </a:rPr>
                        <a:t>Introduktion till vetenskapligt arbete </a:t>
                      </a:r>
                    </a:p>
                    <a:p>
                      <a:pPr>
                        <a:lnSpc>
                          <a:spcPct val="115000"/>
                        </a:lnSpc>
                      </a:pPr>
                      <a:r>
                        <a:rPr lang="sv-SE" sz="1200" dirty="0">
                          <a:effectLst/>
                        </a:rPr>
                        <a:t>7,5 </a:t>
                      </a:r>
                      <a:r>
                        <a:rPr lang="sv-SE" sz="1200" dirty="0" err="1">
                          <a:effectLst/>
                        </a:rPr>
                        <a:t>hp</a:t>
                      </a:r>
                      <a:r>
                        <a:rPr lang="sv-SE" sz="1200" dirty="0">
                          <a:effectLst/>
                        </a:rPr>
                        <a:t>. </a:t>
                      </a:r>
                    </a:p>
                    <a:p>
                      <a:pPr>
                        <a:lnSpc>
                          <a:spcPct val="115000"/>
                        </a:lnSpc>
                      </a:pPr>
                      <a:endParaRPr lang="sv-SE" sz="12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55343" marR="55343" marT="0" marB="0">
                    <a:solidFill>
                      <a:srgbClr val="FFE5F3"/>
                    </a:solidFill>
                  </a:tcPr>
                </a:tc>
                <a:tc hMerge="1">
                  <a:txBody>
                    <a:bodyPr/>
                    <a:lstStyle/>
                    <a:p>
                      <a:endParaRPr lang="sv-SE"/>
                    </a:p>
                  </a:txBody>
                  <a:tcPr/>
                </a:tc>
                <a:tc rowSpan="2">
                  <a:txBody>
                    <a:bodyPr/>
                    <a:lstStyle/>
                    <a:p>
                      <a:pPr>
                        <a:lnSpc>
                          <a:spcPct val="115000"/>
                        </a:lnSpc>
                      </a:pPr>
                      <a:r>
                        <a:rPr lang="sv-SE" sz="1200" dirty="0">
                          <a:effectLst/>
                        </a:rPr>
                        <a:t>Välfärdsinsatser och brukarperspektiv, i</a:t>
                      </a:r>
                      <a:r>
                        <a:rPr lang="sv-SE" sz="1200" b="0" dirty="0">
                          <a:solidFill>
                            <a:schemeClr val="tx1"/>
                          </a:solidFill>
                          <a:effectLst/>
                        </a:rPr>
                        <a:t>nkl. VFU 3 veckor, </a:t>
                      </a:r>
                      <a:endParaRPr lang="sv-SE" sz="1200" b="1" dirty="0">
                        <a:solidFill>
                          <a:schemeClr val="tx1"/>
                        </a:solidFill>
                        <a:effectLst/>
                      </a:endParaRPr>
                    </a:p>
                    <a:p>
                      <a:pPr>
                        <a:lnSpc>
                          <a:spcPct val="115000"/>
                        </a:lnSpc>
                      </a:pPr>
                      <a:r>
                        <a:rPr lang="sv-SE" sz="1200" b="0" dirty="0">
                          <a:solidFill>
                            <a:schemeClr val="tx1"/>
                          </a:solidFill>
                          <a:effectLst/>
                        </a:rPr>
                        <a:t>15 </a:t>
                      </a:r>
                      <a:r>
                        <a:rPr lang="sv-SE" sz="1200" b="0" dirty="0" err="1">
                          <a:solidFill>
                            <a:schemeClr val="tx1"/>
                          </a:solidFill>
                          <a:effectLst/>
                        </a:rPr>
                        <a:t>hp</a:t>
                      </a:r>
                      <a:r>
                        <a:rPr lang="sv-SE" sz="1200" b="0" dirty="0">
                          <a:solidFill>
                            <a:schemeClr val="tx1"/>
                          </a:solidFill>
                          <a:effectLst/>
                        </a:rPr>
                        <a:t>. </a:t>
                      </a:r>
                    </a:p>
                    <a:p>
                      <a:pPr>
                        <a:lnSpc>
                          <a:spcPct val="115000"/>
                        </a:lnSpc>
                      </a:pPr>
                      <a:r>
                        <a:rPr lang="sv-SE" sz="1200" dirty="0">
                          <a:effectLst/>
                        </a:rPr>
                        <a:t> </a:t>
                      </a:r>
                      <a:endParaRPr lang="sv-SE" sz="1200" dirty="0">
                        <a:effectLst/>
                        <a:latin typeface="Garamond" panose="02020404030301010803" pitchFamily="18" charset="0"/>
                        <a:ea typeface="Times New Roman" panose="02020603050405020304" pitchFamily="18" charset="0"/>
                        <a:cs typeface="Times New Roman" panose="02020603050405020304" pitchFamily="18" charset="0"/>
                      </a:endParaRPr>
                    </a:p>
                    <a:p>
                      <a:pPr>
                        <a:lnSpc>
                          <a:spcPct val="115000"/>
                        </a:lnSpc>
                      </a:pPr>
                      <a:endParaRPr lang="sv-SE" sz="12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55343" marR="55343" marT="0" marB="0">
                    <a:solidFill>
                      <a:srgbClr val="A4DCB3"/>
                    </a:solidFill>
                  </a:tcPr>
                </a:tc>
                <a:tc rowSpan="2">
                  <a:txBody>
                    <a:bodyPr/>
                    <a:lstStyle/>
                    <a:p>
                      <a:pPr>
                        <a:lnSpc>
                          <a:spcPct val="115000"/>
                        </a:lnSpc>
                      </a:pPr>
                      <a:r>
                        <a:rPr lang="sv-SE" sz="1200" dirty="0">
                          <a:effectLst/>
                        </a:rPr>
                        <a:t>Organisation, grupp och samverkan, </a:t>
                      </a:r>
                      <a:r>
                        <a:rPr lang="sv-SE" sz="1200" b="0" dirty="0">
                          <a:effectLst/>
                        </a:rPr>
                        <a:t>inkl. VFU 7 veckor,</a:t>
                      </a:r>
                    </a:p>
                    <a:p>
                      <a:pPr marL="0" marR="0" lvl="0" indent="0" algn="l" defTabSz="685800" rtl="0" eaLnBrk="1" fontAlgn="auto" latinLnBrk="0" hangingPunct="1">
                        <a:lnSpc>
                          <a:spcPct val="115000"/>
                        </a:lnSpc>
                        <a:spcBef>
                          <a:spcPts val="0"/>
                        </a:spcBef>
                        <a:spcAft>
                          <a:spcPts val="0"/>
                        </a:spcAft>
                        <a:buClrTx/>
                        <a:buSzTx/>
                        <a:buFontTx/>
                        <a:buNone/>
                        <a:tabLst/>
                        <a:defRPr/>
                      </a:pPr>
                      <a:r>
                        <a:rPr lang="sv-SE" sz="1200" b="0" dirty="0">
                          <a:effectLst/>
                        </a:rPr>
                        <a:t>15 </a:t>
                      </a:r>
                      <a:r>
                        <a:rPr lang="sv-SE" sz="1200" b="0" dirty="0" err="1">
                          <a:effectLst/>
                        </a:rPr>
                        <a:t>hp</a:t>
                      </a:r>
                      <a:r>
                        <a:rPr lang="sv-SE" sz="1200" b="0" dirty="0">
                          <a:effectLst/>
                        </a:rPr>
                        <a:t>. </a:t>
                      </a:r>
                    </a:p>
                    <a:p>
                      <a:pPr>
                        <a:lnSpc>
                          <a:spcPct val="115000"/>
                        </a:lnSpc>
                      </a:pPr>
                      <a:r>
                        <a:rPr lang="sv-SE" sz="1200" dirty="0">
                          <a:effectLst/>
                        </a:rPr>
                        <a:t> </a:t>
                      </a:r>
                      <a:endParaRPr lang="sv-SE" sz="1200" dirty="0">
                        <a:effectLst/>
                        <a:latin typeface="Garamond" panose="02020404030301010803" pitchFamily="18" charset="0"/>
                        <a:ea typeface="Times New Roman" panose="02020603050405020304" pitchFamily="18" charset="0"/>
                        <a:cs typeface="Times New Roman" panose="02020603050405020304" pitchFamily="18" charset="0"/>
                      </a:endParaRPr>
                    </a:p>
                    <a:p>
                      <a:pPr>
                        <a:lnSpc>
                          <a:spcPct val="115000"/>
                        </a:lnSpc>
                      </a:pPr>
                      <a:endParaRPr lang="sv-SE" sz="12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55343" marR="55343" marT="0" marB="0">
                    <a:solidFill>
                      <a:srgbClr val="A4DCB3"/>
                    </a:solidFill>
                  </a:tcPr>
                </a:tc>
                <a:tc>
                  <a:txBody>
                    <a:bodyPr/>
                    <a:lstStyle/>
                    <a:p>
                      <a:pPr>
                        <a:lnSpc>
                          <a:spcPct val="115000"/>
                        </a:lnSpc>
                      </a:pPr>
                      <a:r>
                        <a:rPr lang="sv-SE" sz="1200" dirty="0">
                          <a:effectLst/>
                        </a:rPr>
                        <a:t>Missbruk och beroende, 7,5 </a:t>
                      </a:r>
                      <a:r>
                        <a:rPr lang="sv-SE" sz="1200" dirty="0" err="1">
                          <a:effectLst/>
                        </a:rPr>
                        <a:t>hp</a:t>
                      </a:r>
                      <a:r>
                        <a:rPr lang="sv-SE" sz="1200" dirty="0">
                          <a:effectLst/>
                        </a:rPr>
                        <a:t> SA</a:t>
                      </a:r>
                    </a:p>
                    <a:p>
                      <a:pPr>
                        <a:lnSpc>
                          <a:spcPct val="115000"/>
                        </a:lnSpc>
                      </a:pPr>
                      <a:r>
                        <a:rPr lang="sv-SE" sz="1200" dirty="0">
                          <a:effectLst/>
                        </a:rPr>
                        <a:t> </a:t>
                      </a:r>
                    </a:p>
                    <a:p>
                      <a:pPr>
                        <a:lnSpc>
                          <a:spcPct val="115000"/>
                        </a:lnSpc>
                      </a:pPr>
                      <a:r>
                        <a:rPr lang="sv-SE" sz="1200" dirty="0">
                          <a:effectLst/>
                        </a:rPr>
                        <a:t> </a:t>
                      </a:r>
                      <a:endParaRPr lang="sv-SE" sz="1200" dirty="0">
                        <a:effectLst/>
                        <a:latin typeface="Garamond" panose="02020404030301010803" pitchFamily="18" charset="0"/>
                        <a:ea typeface="Times New Roman" panose="02020603050405020304" pitchFamily="18" charset="0"/>
                        <a:cs typeface="Times New Roman" panose="02020603050405020304" pitchFamily="18" charset="0"/>
                      </a:endParaRPr>
                    </a:p>
                    <a:p>
                      <a:pPr>
                        <a:lnSpc>
                          <a:spcPct val="115000"/>
                        </a:lnSpc>
                      </a:pPr>
                      <a:endParaRPr lang="sv-SE" sz="12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55343" marR="55343" marT="0" marB="0">
                    <a:solidFill>
                      <a:srgbClr val="FFE5F3"/>
                    </a:solidFill>
                  </a:tcPr>
                </a:tc>
                <a:extLst>
                  <a:ext uri="{0D108BD9-81ED-4DB2-BD59-A6C34878D82A}">
                    <a16:rowId xmlns:a16="http://schemas.microsoft.com/office/drawing/2014/main" val="4054639120"/>
                  </a:ext>
                </a:extLst>
              </a:tr>
              <a:tr h="786027">
                <a:tc rowSpan="2">
                  <a:txBody>
                    <a:bodyPr/>
                    <a:lstStyle/>
                    <a:p>
                      <a:pPr marL="0" marR="0" lvl="0" indent="0" algn="l" defTabSz="685800" rtl="0" eaLnBrk="1" fontAlgn="auto" latinLnBrk="0" hangingPunct="1">
                        <a:lnSpc>
                          <a:spcPct val="115000"/>
                        </a:lnSpc>
                        <a:spcBef>
                          <a:spcPts val="0"/>
                        </a:spcBef>
                        <a:spcAft>
                          <a:spcPts val="0"/>
                        </a:spcAft>
                        <a:buClrTx/>
                        <a:buSzTx/>
                        <a:buFontTx/>
                        <a:buNone/>
                        <a:tabLst/>
                        <a:defRPr/>
                      </a:pPr>
                      <a:r>
                        <a:rPr lang="sv-SE" sz="1200" dirty="0">
                          <a:effectLst/>
                        </a:rPr>
                        <a:t>Sociologiska perspektiv på socialt arbete, </a:t>
                      </a:r>
                    </a:p>
                    <a:p>
                      <a:pPr marL="0" marR="0" lvl="0" indent="0" algn="l" defTabSz="685800" rtl="0" eaLnBrk="1" fontAlgn="auto" latinLnBrk="0" hangingPunct="1">
                        <a:lnSpc>
                          <a:spcPct val="115000"/>
                        </a:lnSpc>
                        <a:spcBef>
                          <a:spcPts val="0"/>
                        </a:spcBef>
                        <a:spcAft>
                          <a:spcPts val="0"/>
                        </a:spcAft>
                        <a:buClrTx/>
                        <a:buSzTx/>
                        <a:buFontTx/>
                        <a:buNone/>
                        <a:tabLst/>
                        <a:defRPr/>
                      </a:pPr>
                      <a:r>
                        <a:rPr lang="sv-SE" sz="1200" dirty="0">
                          <a:effectLst/>
                        </a:rPr>
                        <a:t>7,5 </a:t>
                      </a:r>
                      <a:r>
                        <a:rPr lang="sv-SE" sz="1200" dirty="0" err="1">
                          <a:effectLst/>
                        </a:rPr>
                        <a:t>hp</a:t>
                      </a:r>
                      <a:r>
                        <a:rPr lang="sv-SE" sz="1200" dirty="0">
                          <a:effectLst/>
                        </a:rPr>
                        <a:t>. </a:t>
                      </a:r>
                    </a:p>
                    <a:p>
                      <a:pPr marL="0" marR="0" lvl="0" indent="0" algn="l" defTabSz="685800" rtl="0" eaLnBrk="1" fontAlgn="auto" latinLnBrk="0" hangingPunct="1">
                        <a:lnSpc>
                          <a:spcPct val="115000"/>
                        </a:lnSpc>
                        <a:spcBef>
                          <a:spcPts val="0"/>
                        </a:spcBef>
                        <a:spcAft>
                          <a:spcPts val="0"/>
                        </a:spcAft>
                        <a:buClrTx/>
                        <a:buSzTx/>
                        <a:buFontTx/>
                        <a:buNone/>
                        <a:tabLst/>
                        <a:defRPr/>
                      </a:pPr>
                      <a:endParaRPr lang="sv-SE" sz="1200" dirty="0">
                        <a:effectLst/>
                        <a:latin typeface="Garamond" panose="02020404030301010803" pitchFamily="18" charset="0"/>
                        <a:ea typeface="Times New Roman" panose="02020603050405020304" pitchFamily="18" charset="0"/>
                        <a:cs typeface="Times New Roman" panose="02020603050405020304" pitchFamily="18" charset="0"/>
                      </a:endParaRPr>
                    </a:p>
                    <a:p>
                      <a:pPr>
                        <a:lnSpc>
                          <a:spcPct val="115000"/>
                        </a:lnSpc>
                      </a:pPr>
                      <a:endParaRPr lang="sv-SE" sz="12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55343" marR="55343" marT="0" marB="0">
                    <a:solidFill>
                      <a:srgbClr val="FFE5F3"/>
                    </a:solidFill>
                  </a:tcPr>
                </a:tc>
                <a:tc rowSpan="2">
                  <a:txBody>
                    <a:bodyPr/>
                    <a:lstStyle/>
                    <a:p>
                      <a:pPr marL="0" marR="0" lvl="0" indent="0" algn="l" defTabSz="685800" rtl="0" eaLnBrk="1" fontAlgn="auto" latinLnBrk="0" hangingPunct="1">
                        <a:lnSpc>
                          <a:spcPct val="115000"/>
                        </a:lnSpc>
                        <a:spcBef>
                          <a:spcPts val="0"/>
                        </a:spcBef>
                        <a:spcAft>
                          <a:spcPts val="0"/>
                        </a:spcAft>
                        <a:buClrTx/>
                        <a:buSzTx/>
                        <a:buFontTx/>
                        <a:buNone/>
                        <a:tabLst/>
                        <a:defRPr/>
                      </a:pPr>
                      <a:r>
                        <a:rPr lang="sv-SE" sz="1200" dirty="0">
                          <a:effectLst/>
                        </a:rPr>
                        <a:t>Psykologiska perspektiv på socialt arbete, </a:t>
                      </a:r>
                    </a:p>
                    <a:p>
                      <a:pPr marL="0" marR="0" lvl="0" indent="0" algn="l" defTabSz="685800" rtl="0" eaLnBrk="1" fontAlgn="auto" latinLnBrk="0" hangingPunct="1">
                        <a:lnSpc>
                          <a:spcPct val="115000"/>
                        </a:lnSpc>
                        <a:spcBef>
                          <a:spcPts val="0"/>
                        </a:spcBef>
                        <a:spcAft>
                          <a:spcPts val="0"/>
                        </a:spcAft>
                        <a:buClrTx/>
                        <a:buSzTx/>
                        <a:buFontTx/>
                        <a:buNone/>
                        <a:tabLst/>
                        <a:defRPr/>
                      </a:pPr>
                      <a:r>
                        <a:rPr lang="sv-SE" sz="1200" dirty="0">
                          <a:effectLst/>
                        </a:rPr>
                        <a:t>7,5 </a:t>
                      </a:r>
                      <a:r>
                        <a:rPr lang="sv-SE" sz="1200" dirty="0" err="1">
                          <a:effectLst/>
                        </a:rPr>
                        <a:t>hp</a:t>
                      </a:r>
                      <a:r>
                        <a:rPr lang="sv-SE" sz="1200" dirty="0">
                          <a:effectLst/>
                        </a:rPr>
                        <a:t>. </a:t>
                      </a:r>
                    </a:p>
                    <a:p>
                      <a:pPr>
                        <a:lnSpc>
                          <a:spcPct val="115000"/>
                        </a:lnSpc>
                      </a:pPr>
                      <a:endParaRPr lang="sv-SE" sz="12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55343" marR="55343" marT="0" marB="0">
                    <a:solidFill>
                      <a:srgbClr val="FFE5F3"/>
                    </a:solidFill>
                  </a:tcPr>
                </a:tc>
                <a:tc vMerge="1">
                  <a:txBody>
                    <a:bodyPr/>
                    <a:lstStyle/>
                    <a:p>
                      <a:pPr>
                        <a:lnSpc>
                          <a:spcPct val="115000"/>
                        </a:lnSpc>
                      </a:pPr>
                      <a:endParaRPr lang="sv-SE" sz="12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55343" marR="55343" marT="0" marB="0">
                    <a:noFill/>
                  </a:tcPr>
                </a:tc>
                <a:tc vMerge="1">
                  <a:txBody>
                    <a:bodyPr/>
                    <a:lstStyle/>
                    <a:p>
                      <a:pPr>
                        <a:lnSpc>
                          <a:spcPct val="115000"/>
                        </a:lnSpc>
                      </a:pPr>
                      <a:endParaRPr lang="sv-SE" sz="12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55343" marR="55343" marT="0" marB="0">
                    <a:noFill/>
                  </a:tcPr>
                </a:tc>
                <a:tc>
                  <a:txBody>
                    <a:bodyPr/>
                    <a:lstStyle/>
                    <a:p>
                      <a:pPr>
                        <a:lnSpc>
                          <a:spcPct val="115000"/>
                        </a:lnSpc>
                      </a:pPr>
                      <a:r>
                        <a:rPr lang="sv-SE" sz="1200" dirty="0">
                          <a:effectLst/>
                        </a:rPr>
                        <a:t>Familjeperspektiv på socialt arbete</a:t>
                      </a:r>
                    </a:p>
                    <a:p>
                      <a:pPr>
                        <a:lnSpc>
                          <a:spcPct val="115000"/>
                        </a:lnSpc>
                      </a:pPr>
                      <a:r>
                        <a:rPr lang="sv-SE" sz="1200" dirty="0">
                          <a:effectLst/>
                        </a:rPr>
                        <a:t>7,5 </a:t>
                      </a:r>
                      <a:r>
                        <a:rPr lang="sv-SE" sz="1200" dirty="0" err="1">
                          <a:effectLst/>
                        </a:rPr>
                        <a:t>hp</a:t>
                      </a:r>
                      <a:r>
                        <a:rPr lang="sv-SE" sz="1200" dirty="0">
                          <a:effectLst/>
                        </a:rPr>
                        <a:t> SA</a:t>
                      </a:r>
                    </a:p>
                    <a:p>
                      <a:pPr>
                        <a:lnSpc>
                          <a:spcPct val="115000"/>
                        </a:lnSpc>
                      </a:pPr>
                      <a:endParaRPr lang="sv-SE" sz="12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55343" marR="55343" marT="0" marB="0">
                    <a:solidFill>
                      <a:srgbClr val="FFE5F3"/>
                    </a:solidFill>
                  </a:tcPr>
                </a:tc>
                <a:extLst>
                  <a:ext uri="{0D108BD9-81ED-4DB2-BD59-A6C34878D82A}">
                    <a16:rowId xmlns:a16="http://schemas.microsoft.com/office/drawing/2014/main" val="3824936688"/>
                  </a:ext>
                </a:extLst>
              </a:tr>
              <a:tr h="786027">
                <a:tc vMerge="1">
                  <a:txBody>
                    <a:bodyPr/>
                    <a:lstStyle/>
                    <a:p>
                      <a:pPr>
                        <a:lnSpc>
                          <a:spcPct val="115000"/>
                        </a:lnSpc>
                      </a:pPr>
                      <a:endParaRPr lang="sv-SE" sz="12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55343" marR="55343" marT="0" marB="0">
                    <a:noFill/>
                  </a:tcPr>
                </a:tc>
                <a:tc vMerge="1">
                  <a:txBody>
                    <a:bodyPr/>
                    <a:lstStyle/>
                    <a:p>
                      <a:pPr>
                        <a:lnSpc>
                          <a:spcPct val="115000"/>
                        </a:lnSpc>
                      </a:pPr>
                      <a:endParaRPr lang="sv-SE" sz="12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55343" marR="55343" marT="0" marB="0">
                    <a:noFill/>
                  </a:tcPr>
                </a:tc>
                <a:tc>
                  <a:txBody>
                    <a:bodyPr/>
                    <a:lstStyle/>
                    <a:p>
                      <a:pPr>
                        <a:lnSpc>
                          <a:spcPct val="115000"/>
                        </a:lnSpc>
                      </a:pPr>
                      <a:r>
                        <a:rPr lang="en-US" sz="1200" dirty="0" err="1">
                          <a:effectLst/>
                        </a:rPr>
                        <a:t>Socialrätt</a:t>
                      </a:r>
                      <a:r>
                        <a:rPr lang="en-US" sz="1200" dirty="0">
                          <a:effectLst/>
                        </a:rPr>
                        <a:t> I, </a:t>
                      </a:r>
                    </a:p>
                    <a:p>
                      <a:pPr>
                        <a:lnSpc>
                          <a:spcPct val="115000"/>
                        </a:lnSpc>
                      </a:pPr>
                      <a:r>
                        <a:rPr lang="en-US" sz="1200" dirty="0">
                          <a:effectLst/>
                        </a:rPr>
                        <a:t>7,5 hp. </a:t>
                      </a:r>
                    </a:p>
                    <a:p>
                      <a:pPr>
                        <a:lnSpc>
                          <a:spcPct val="115000"/>
                        </a:lnSpc>
                      </a:pPr>
                      <a:r>
                        <a:rPr lang="en-US" sz="1200" dirty="0">
                          <a:effectLst/>
                        </a:rPr>
                        <a:t> </a:t>
                      </a:r>
                      <a:endParaRPr lang="sv-SE" sz="12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55343" marR="55343" marT="0" marB="0">
                    <a:solidFill>
                      <a:srgbClr val="FFE5F3"/>
                    </a:solidFill>
                  </a:tcPr>
                </a:tc>
                <a:tc>
                  <a:txBody>
                    <a:bodyPr/>
                    <a:lstStyle/>
                    <a:p>
                      <a:pPr>
                        <a:lnSpc>
                          <a:spcPct val="115000"/>
                        </a:lnSpc>
                      </a:pPr>
                      <a:r>
                        <a:rPr lang="sv-SE" sz="1200" dirty="0">
                          <a:effectLst/>
                        </a:rPr>
                        <a:t>Sociala exkluderingsprocesser</a:t>
                      </a:r>
                    </a:p>
                    <a:p>
                      <a:pPr>
                        <a:lnSpc>
                          <a:spcPct val="115000"/>
                        </a:lnSpc>
                      </a:pPr>
                      <a:r>
                        <a:rPr lang="sv-SE" sz="1200" dirty="0">
                          <a:effectLst/>
                        </a:rPr>
                        <a:t>7,5 </a:t>
                      </a:r>
                      <a:r>
                        <a:rPr lang="sv-SE" sz="1200" dirty="0" err="1">
                          <a:effectLst/>
                        </a:rPr>
                        <a:t>hp</a:t>
                      </a:r>
                      <a:r>
                        <a:rPr lang="sv-SE" sz="1200" dirty="0">
                          <a:effectLst/>
                        </a:rPr>
                        <a:t>. </a:t>
                      </a:r>
                    </a:p>
                    <a:p>
                      <a:pPr>
                        <a:lnSpc>
                          <a:spcPct val="115000"/>
                        </a:lnSpc>
                      </a:pPr>
                      <a:r>
                        <a:rPr lang="en-US" sz="1200" dirty="0">
                          <a:effectLst/>
                        </a:rPr>
                        <a:t> </a:t>
                      </a:r>
                    </a:p>
                    <a:p>
                      <a:pPr>
                        <a:lnSpc>
                          <a:spcPct val="115000"/>
                        </a:lnSpc>
                      </a:pPr>
                      <a:endParaRPr lang="sv-SE" sz="12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55343" marR="55343" marT="0" marB="0">
                    <a:solidFill>
                      <a:srgbClr val="FFE5F3"/>
                    </a:solidFill>
                  </a:tcPr>
                </a:tc>
                <a:tc>
                  <a:txBody>
                    <a:bodyPr/>
                    <a:lstStyle/>
                    <a:p>
                      <a:pPr>
                        <a:lnSpc>
                          <a:spcPct val="115000"/>
                        </a:lnSpc>
                      </a:pPr>
                      <a:r>
                        <a:rPr lang="sv-SE" sz="1200" dirty="0">
                          <a:effectLst/>
                        </a:rPr>
                        <a:t>Perspektiv på våld</a:t>
                      </a:r>
                    </a:p>
                    <a:p>
                      <a:pPr>
                        <a:lnSpc>
                          <a:spcPct val="115000"/>
                        </a:lnSpc>
                      </a:pPr>
                      <a:r>
                        <a:rPr lang="sv-SE" sz="1200" dirty="0">
                          <a:effectLst/>
                        </a:rPr>
                        <a:t>7,5 </a:t>
                      </a:r>
                      <a:r>
                        <a:rPr lang="sv-SE" sz="1200" dirty="0" err="1">
                          <a:effectLst/>
                        </a:rPr>
                        <a:t>hp</a:t>
                      </a:r>
                      <a:r>
                        <a:rPr lang="sv-SE" sz="1200" dirty="0">
                          <a:effectLst/>
                        </a:rPr>
                        <a:t>. SA</a:t>
                      </a:r>
                    </a:p>
                    <a:p>
                      <a:pPr>
                        <a:lnSpc>
                          <a:spcPct val="115000"/>
                        </a:lnSpc>
                      </a:pPr>
                      <a:endParaRPr lang="sv-SE" sz="12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55343" marR="55343" marT="0" marB="0">
                    <a:solidFill>
                      <a:srgbClr val="FFE5F3"/>
                    </a:solidFill>
                  </a:tcPr>
                </a:tc>
                <a:extLst>
                  <a:ext uri="{0D108BD9-81ED-4DB2-BD59-A6C34878D82A}">
                    <a16:rowId xmlns:a16="http://schemas.microsoft.com/office/drawing/2014/main" val="2234390653"/>
                  </a:ext>
                </a:extLst>
              </a:tr>
              <a:tr h="189573">
                <a:tc gridSpan="2">
                  <a:txBody>
                    <a:bodyPr/>
                    <a:lstStyle/>
                    <a:p>
                      <a:pPr>
                        <a:lnSpc>
                          <a:spcPct val="115000"/>
                        </a:lnSpc>
                      </a:pPr>
                      <a:endParaRPr lang="sv-SE" sz="1200" b="1" dirty="0">
                        <a:effectLst/>
                        <a:latin typeface="+mn-lt"/>
                        <a:ea typeface="Times New Roman" panose="02020603050405020304" pitchFamily="18" charset="0"/>
                        <a:cs typeface="Times New Roman" panose="02020603050405020304" pitchFamily="18" charset="0"/>
                      </a:endParaRPr>
                    </a:p>
                  </a:txBody>
                  <a:tcPr marL="55343" marR="55343" marT="0" marB="0">
                    <a:solidFill>
                      <a:schemeClr val="tx1"/>
                    </a:solidFill>
                  </a:tcPr>
                </a:tc>
                <a:tc hMerge="1">
                  <a:txBody>
                    <a:bodyPr/>
                    <a:lstStyle/>
                    <a:p>
                      <a:endParaRPr lang="sv-SE"/>
                    </a:p>
                  </a:txBody>
                  <a:tcPr/>
                </a:tc>
                <a:tc>
                  <a:txBody>
                    <a:bodyPr/>
                    <a:lstStyle/>
                    <a:p>
                      <a:pPr>
                        <a:lnSpc>
                          <a:spcPct val="115000"/>
                        </a:lnSpc>
                      </a:pPr>
                      <a:endParaRPr lang="sv-SE" sz="1200" b="1" dirty="0">
                        <a:effectLst/>
                        <a:latin typeface="+mn-lt"/>
                        <a:ea typeface="Times New Roman" panose="02020603050405020304" pitchFamily="18" charset="0"/>
                        <a:cs typeface="Times New Roman" panose="02020603050405020304" pitchFamily="18" charset="0"/>
                      </a:endParaRPr>
                    </a:p>
                  </a:txBody>
                  <a:tcPr marL="55343" marR="55343" marT="0" marB="0">
                    <a:solidFill>
                      <a:schemeClr val="tx1"/>
                    </a:solidFill>
                  </a:tcPr>
                </a:tc>
                <a:tc>
                  <a:txBody>
                    <a:bodyPr/>
                    <a:lstStyle/>
                    <a:p>
                      <a:pPr>
                        <a:lnSpc>
                          <a:spcPct val="115000"/>
                        </a:lnSpc>
                      </a:pPr>
                      <a:endParaRPr lang="sv-SE" sz="1200" b="1" dirty="0">
                        <a:effectLst/>
                        <a:latin typeface="+mn-lt"/>
                        <a:ea typeface="Times New Roman" panose="02020603050405020304" pitchFamily="18" charset="0"/>
                        <a:cs typeface="Times New Roman" panose="02020603050405020304" pitchFamily="18" charset="0"/>
                      </a:endParaRPr>
                    </a:p>
                  </a:txBody>
                  <a:tcPr marL="55343" marR="55343" marT="0" marB="0">
                    <a:solidFill>
                      <a:schemeClr val="tx1"/>
                    </a:solidFill>
                  </a:tcPr>
                </a:tc>
                <a:tc>
                  <a:txBody>
                    <a:bodyPr/>
                    <a:lstStyle/>
                    <a:p>
                      <a:pPr>
                        <a:lnSpc>
                          <a:spcPct val="115000"/>
                        </a:lnSpc>
                      </a:pPr>
                      <a:endParaRPr lang="sv-SE" sz="1200" b="1"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55343" marR="55343" marT="0" marB="0">
                    <a:solidFill>
                      <a:schemeClr val="tx1"/>
                    </a:solidFill>
                  </a:tcPr>
                </a:tc>
                <a:extLst>
                  <a:ext uri="{0D108BD9-81ED-4DB2-BD59-A6C34878D82A}">
                    <a16:rowId xmlns:a16="http://schemas.microsoft.com/office/drawing/2014/main" val="3477026106"/>
                  </a:ext>
                </a:extLst>
              </a:tr>
              <a:tr h="450282">
                <a:tc gridSpan="2">
                  <a:txBody>
                    <a:bodyPr/>
                    <a:lstStyle/>
                    <a:p>
                      <a:pPr>
                        <a:lnSpc>
                          <a:spcPct val="115000"/>
                        </a:lnSpc>
                      </a:pPr>
                      <a:r>
                        <a:rPr lang="sv-SE" sz="1400" b="1" dirty="0">
                          <a:effectLst/>
                          <a:latin typeface="+mn-lt"/>
                          <a:ea typeface="Times New Roman" panose="02020603050405020304" pitchFamily="18" charset="0"/>
                          <a:cs typeface="Times New Roman" panose="02020603050405020304" pitchFamily="18" charset="0"/>
                        </a:rPr>
                        <a:t>Studenten får en basplacering</a:t>
                      </a:r>
                    </a:p>
                  </a:txBody>
                  <a:tcPr marL="55343" marR="55343" marT="0" marB="0">
                    <a:solidFill>
                      <a:srgbClr val="77CB8D"/>
                    </a:solidFill>
                  </a:tcPr>
                </a:tc>
                <a:tc hMerge="1">
                  <a:txBody>
                    <a:bodyPr/>
                    <a:lstStyle/>
                    <a:p>
                      <a:endParaRPr lang="sv-SE"/>
                    </a:p>
                  </a:txBody>
                  <a:tcPr>
                    <a:noFill/>
                  </a:tcPr>
                </a:tc>
                <a:tc>
                  <a:txBody>
                    <a:bodyPr/>
                    <a:lstStyle/>
                    <a:p>
                      <a:pPr>
                        <a:lnSpc>
                          <a:spcPct val="115000"/>
                        </a:lnSpc>
                      </a:pPr>
                      <a:r>
                        <a:rPr lang="sv-SE" sz="1400" b="1" dirty="0">
                          <a:effectLst/>
                          <a:latin typeface="+mn-lt"/>
                          <a:ea typeface="Times New Roman" panose="02020603050405020304" pitchFamily="18" charset="0"/>
                          <a:cs typeface="Times New Roman" panose="02020603050405020304" pitchFamily="18" charset="0"/>
                        </a:rPr>
                        <a:t>3 veckor VFU</a:t>
                      </a:r>
                    </a:p>
                  </a:txBody>
                  <a:tcPr marL="55343" marR="55343" marT="0" marB="0">
                    <a:solidFill>
                      <a:srgbClr val="77CB8D"/>
                    </a:solidFill>
                  </a:tcPr>
                </a:tc>
                <a:tc>
                  <a:txBody>
                    <a:bodyPr/>
                    <a:lstStyle/>
                    <a:p>
                      <a:pPr>
                        <a:lnSpc>
                          <a:spcPct val="115000"/>
                        </a:lnSpc>
                      </a:pPr>
                      <a:r>
                        <a:rPr lang="sv-SE" sz="1400" b="1" dirty="0">
                          <a:effectLst/>
                          <a:latin typeface="+mn-lt"/>
                          <a:ea typeface="Times New Roman" panose="02020603050405020304" pitchFamily="18" charset="0"/>
                          <a:cs typeface="Times New Roman" panose="02020603050405020304" pitchFamily="18" charset="0"/>
                        </a:rPr>
                        <a:t> 7 veckors VFU</a:t>
                      </a:r>
                    </a:p>
                  </a:txBody>
                  <a:tcPr marL="55343" marR="55343" marT="0" marB="0">
                    <a:solidFill>
                      <a:srgbClr val="77CB8D"/>
                    </a:solidFill>
                  </a:tcPr>
                </a:tc>
                <a:tc>
                  <a:txBody>
                    <a:bodyPr/>
                    <a:lstStyle/>
                    <a:p>
                      <a:pPr>
                        <a:lnSpc>
                          <a:spcPct val="115000"/>
                        </a:lnSpc>
                      </a:pPr>
                      <a:endParaRPr lang="sv-SE" sz="1400" b="1"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55343" marR="55343" marT="0" marB="0">
                    <a:solidFill>
                      <a:srgbClr val="77CB8D"/>
                    </a:solidFill>
                  </a:tcPr>
                </a:tc>
                <a:extLst>
                  <a:ext uri="{0D108BD9-81ED-4DB2-BD59-A6C34878D82A}">
                    <a16:rowId xmlns:a16="http://schemas.microsoft.com/office/drawing/2014/main" val="3002977010"/>
                  </a:ext>
                </a:extLst>
              </a:tr>
              <a:tr h="377818">
                <a:tc gridSpan="5">
                  <a:txBody>
                    <a:bodyPr/>
                    <a:lstStyle/>
                    <a:p>
                      <a:pPr algn="ctr">
                        <a:lnSpc>
                          <a:spcPct val="115000"/>
                        </a:lnSpc>
                      </a:pPr>
                      <a:endParaRPr lang="sv-SE" sz="1400" b="1" i="1" kern="1200" dirty="0">
                        <a:solidFill>
                          <a:schemeClr val="tx1"/>
                        </a:solidFill>
                        <a:effectLst/>
                        <a:latin typeface="+mn-lt"/>
                        <a:ea typeface="+mn-ea"/>
                        <a:cs typeface="+mn-cs"/>
                      </a:endParaRPr>
                    </a:p>
                    <a:p>
                      <a:pPr algn="ctr">
                        <a:lnSpc>
                          <a:spcPct val="115000"/>
                        </a:lnSpc>
                      </a:pPr>
                      <a:r>
                        <a:rPr lang="sv-SE" sz="1400" b="1" i="1" kern="1200" dirty="0">
                          <a:solidFill>
                            <a:schemeClr val="tx1"/>
                          </a:solidFill>
                          <a:effectLst/>
                          <a:latin typeface="+mn-lt"/>
                          <a:ea typeface="+mn-ea"/>
                          <a:cs typeface="+mn-cs"/>
                        </a:rPr>
                        <a:t>Fältuppgifter förekommer under hela utbildningen</a:t>
                      </a:r>
                      <a:endParaRPr lang="sv-SE" sz="1400" b="1" i="1" dirty="0">
                        <a:effectLst/>
                        <a:latin typeface="+mn-lt"/>
                        <a:ea typeface="Times New Roman" panose="02020603050405020304" pitchFamily="18" charset="0"/>
                        <a:cs typeface="Times New Roman" panose="02020603050405020304" pitchFamily="18" charset="0"/>
                      </a:endParaRPr>
                    </a:p>
                  </a:txBody>
                  <a:tcPr marL="55343" marR="55343" marT="0" marB="0">
                    <a:solidFill>
                      <a:srgbClr val="77CB8D"/>
                    </a:solidFill>
                  </a:tcPr>
                </a:tc>
                <a:tc hMerge="1">
                  <a:txBody>
                    <a:bodyPr/>
                    <a:lstStyle/>
                    <a:p>
                      <a:endParaRPr lang="sv-SE"/>
                    </a:p>
                  </a:txBody>
                  <a:tcPr/>
                </a:tc>
                <a:tc hMerge="1">
                  <a:txBody>
                    <a:bodyPr/>
                    <a:lstStyle/>
                    <a:p>
                      <a:pPr>
                        <a:lnSpc>
                          <a:spcPct val="115000"/>
                        </a:lnSpc>
                      </a:pPr>
                      <a:endParaRPr lang="sv-SE" sz="1200" dirty="0">
                        <a:effectLst/>
                        <a:latin typeface="+mn-lt"/>
                        <a:ea typeface="Times New Roman" panose="02020603050405020304" pitchFamily="18" charset="0"/>
                        <a:cs typeface="Times New Roman" panose="02020603050405020304" pitchFamily="18" charset="0"/>
                      </a:endParaRPr>
                    </a:p>
                  </a:txBody>
                  <a:tcPr marL="55343" marR="55343" marT="0" marB="0">
                    <a:solidFill>
                      <a:schemeClr val="bg2"/>
                    </a:solidFill>
                  </a:tcPr>
                </a:tc>
                <a:tc hMerge="1">
                  <a:txBody>
                    <a:bodyPr/>
                    <a:lstStyle/>
                    <a:p>
                      <a:pPr>
                        <a:lnSpc>
                          <a:spcPct val="115000"/>
                        </a:lnSpc>
                      </a:pPr>
                      <a:endParaRPr lang="sv-SE" sz="1200" dirty="0">
                        <a:effectLst/>
                        <a:latin typeface="+mn-lt"/>
                        <a:ea typeface="Times New Roman" panose="02020603050405020304" pitchFamily="18" charset="0"/>
                        <a:cs typeface="Times New Roman" panose="02020603050405020304" pitchFamily="18" charset="0"/>
                      </a:endParaRPr>
                    </a:p>
                  </a:txBody>
                  <a:tcPr marL="55343" marR="55343" marT="0" marB="0">
                    <a:solidFill>
                      <a:schemeClr val="bg2"/>
                    </a:solidFill>
                  </a:tcPr>
                </a:tc>
                <a:tc hMerge="1">
                  <a:txBody>
                    <a:bodyPr/>
                    <a:lstStyle/>
                    <a:p>
                      <a:pPr>
                        <a:lnSpc>
                          <a:spcPct val="115000"/>
                        </a:lnSpc>
                      </a:pPr>
                      <a:endParaRPr lang="sv-SE" sz="12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55343" marR="55343" marT="0" marB="0">
                    <a:solidFill>
                      <a:schemeClr val="bg2"/>
                    </a:solidFill>
                  </a:tcPr>
                </a:tc>
                <a:extLst>
                  <a:ext uri="{0D108BD9-81ED-4DB2-BD59-A6C34878D82A}">
                    <a16:rowId xmlns:a16="http://schemas.microsoft.com/office/drawing/2014/main" val="3933758824"/>
                  </a:ext>
                </a:extLst>
              </a:tr>
            </a:tbl>
          </a:graphicData>
        </a:graphic>
      </p:graphicFrame>
      <p:sp>
        <p:nvSpPr>
          <p:cNvPr id="4" name="Platshållare för innehåll 2">
            <a:extLst>
              <a:ext uri="{FF2B5EF4-FFF2-40B4-BE49-F238E27FC236}">
                <a16:creationId xmlns:a16="http://schemas.microsoft.com/office/drawing/2014/main" id="{BC59E265-F041-466D-B08E-BDBF6383BBBF}"/>
              </a:ext>
            </a:extLst>
          </p:cNvPr>
          <p:cNvSpPr txBox="1">
            <a:spLocks/>
          </p:cNvSpPr>
          <p:nvPr/>
        </p:nvSpPr>
        <p:spPr>
          <a:xfrm>
            <a:off x="298606" y="274252"/>
            <a:ext cx="6821603" cy="521774"/>
          </a:xfrm>
          <a:prstGeom prst="rect">
            <a:avLst/>
          </a:prstGeom>
        </p:spPr>
        <p:txBody>
          <a:bodyPr vert="horz" lIns="0" tIns="0" rIns="0" bIns="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600" b="1" dirty="0">
                <a:gradFill flip="none" rotWithShape="1">
                  <a:gsLst>
                    <a:gs pos="0">
                      <a:srgbClr val="CE0060"/>
                    </a:gs>
                    <a:gs pos="100000">
                      <a:srgbClr val="341C65"/>
                    </a:gs>
                  </a:gsLst>
                  <a:lin ang="0" scaled="1"/>
                  <a:tileRect/>
                </a:gradFill>
                <a:latin typeface="Times New Roman"/>
                <a:ea typeface="Times New Roman" charset="0"/>
                <a:cs typeface="Times New Roman"/>
              </a:rPr>
              <a:t>4. SOCIONOMPROGRAMMET HDA</a:t>
            </a:r>
          </a:p>
        </p:txBody>
      </p:sp>
    </p:spTree>
    <p:extLst>
      <p:ext uri="{BB962C8B-B14F-4D97-AF65-F5344CB8AC3E}">
        <p14:creationId xmlns:p14="http://schemas.microsoft.com/office/powerpoint/2010/main" val="3811958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ubrik 1"/>
          <p:cNvSpPr txBox="1">
            <a:spLocks/>
          </p:cNvSpPr>
          <p:nvPr/>
        </p:nvSpPr>
        <p:spPr>
          <a:xfrm>
            <a:off x="407002" y="649285"/>
            <a:ext cx="7296150" cy="726952"/>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10000"/>
              </a:lnSpc>
            </a:pPr>
            <a:r>
              <a:rPr lang="sv-SE" sz="2800" b="1" dirty="0">
                <a:gradFill flip="none" rotWithShape="1">
                  <a:gsLst>
                    <a:gs pos="0">
                      <a:srgbClr val="CE0060"/>
                    </a:gs>
                    <a:gs pos="100000">
                      <a:srgbClr val="341C65"/>
                    </a:gs>
                  </a:gsLst>
                  <a:lin ang="0" scaled="1"/>
                  <a:tileRect/>
                </a:gradFill>
                <a:latin typeface="Times New Roman"/>
                <a:cs typeface="Times New Roman"/>
              </a:rPr>
              <a:t>Socionomprogrammets struktur och innehåll</a:t>
            </a:r>
          </a:p>
        </p:txBody>
      </p:sp>
      <p:graphicFrame>
        <p:nvGraphicFramePr>
          <p:cNvPr id="2" name="Table 1">
            <a:extLst>
              <a:ext uri="{FF2B5EF4-FFF2-40B4-BE49-F238E27FC236}">
                <a16:creationId xmlns:a16="http://schemas.microsoft.com/office/drawing/2014/main" id="{D1DAEAA2-FCC0-43B5-926E-B90FA9EA7A94}"/>
              </a:ext>
            </a:extLst>
          </p:cNvPr>
          <p:cNvGraphicFramePr>
            <a:graphicFrameLocks noGrp="1"/>
          </p:cNvGraphicFramePr>
          <p:nvPr>
            <p:extLst>
              <p:ext uri="{D42A27DB-BD31-4B8C-83A1-F6EECF244321}">
                <p14:modId xmlns:p14="http://schemas.microsoft.com/office/powerpoint/2010/main" val="2025492964"/>
              </p:ext>
            </p:extLst>
          </p:nvPr>
        </p:nvGraphicFramePr>
        <p:xfrm>
          <a:off x="407002" y="1322668"/>
          <a:ext cx="8329996" cy="5010894"/>
        </p:xfrm>
        <a:graphic>
          <a:graphicData uri="http://schemas.openxmlformats.org/drawingml/2006/table">
            <a:tbl>
              <a:tblPr firstRow="1" firstCol="1" bandRow="1">
                <a:tableStyleId>{5940675A-B579-460E-94D1-54222C63F5DA}</a:tableStyleId>
              </a:tblPr>
              <a:tblGrid>
                <a:gridCol w="2887012">
                  <a:extLst>
                    <a:ext uri="{9D8B030D-6E8A-4147-A177-3AD203B41FA5}">
                      <a16:colId xmlns:a16="http://schemas.microsoft.com/office/drawing/2014/main" val="3864760509"/>
                    </a:ext>
                  </a:extLst>
                </a:gridCol>
                <a:gridCol w="2516477">
                  <a:extLst>
                    <a:ext uri="{9D8B030D-6E8A-4147-A177-3AD203B41FA5}">
                      <a16:colId xmlns:a16="http://schemas.microsoft.com/office/drawing/2014/main" val="719039680"/>
                    </a:ext>
                  </a:extLst>
                </a:gridCol>
                <a:gridCol w="1327617">
                  <a:extLst>
                    <a:ext uri="{9D8B030D-6E8A-4147-A177-3AD203B41FA5}">
                      <a16:colId xmlns:a16="http://schemas.microsoft.com/office/drawing/2014/main" val="1013335302"/>
                    </a:ext>
                  </a:extLst>
                </a:gridCol>
                <a:gridCol w="1598890">
                  <a:extLst>
                    <a:ext uri="{9D8B030D-6E8A-4147-A177-3AD203B41FA5}">
                      <a16:colId xmlns:a16="http://schemas.microsoft.com/office/drawing/2014/main" val="2267400979"/>
                    </a:ext>
                  </a:extLst>
                </a:gridCol>
              </a:tblGrid>
              <a:tr h="495662">
                <a:tc>
                  <a:txBody>
                    <a:bodyPr/>
                    <a:lstStyle/>
                    <a:p>
                      <a:pPr algn="ctr">
                        <a:lnSpc>
                          <a:spcPct val="115000"/>
                        </a:lnSpc>
                      </a:pPr>
                      <a:r>
                        <a:rPr lang="en-US" sz="1400" b="1" dirty="0">
                          <a:effectLst/>
                          <a:latin typeface="+mn-lt"/>
                        </a:rPr>
                        <a:t>TERMIN 5</a:t>
                      </a:r>
                    </a:p>
                    <a:p>
                      <a:pPr algn="ctr">
                        <a:lnSpc>
                          <a:spcPct val="115000"/>
                        </a:lnSpc>
                      </a:pPr>
                      <a:r>
                        <a:rPr lang="en-US" sz="1400" b="1" dirty="0">
                          <a:effectLst/>
                          <a:latin typeface="+mn-lt"/>
                        </a:rPr>
                        <a:t> HÖSTTERMIN</a:t>
                      </a:r>
                      <a:endParaRPr lang="sv-SE" sz="1400" b="1" dirty="0">
                        <a:effectLst/>
                        <a:latin typeface="+mn-lt"/>
                      </a:endParaRPr>
                    </a:p>
                  </a:txBody>
                  <a:tcPr marL="64163" marR="64163" marT="0" marB="0">
                    <a:solidFill>
                      <a:schemeClr val="bg1"/>
                    </a:solidFill>
                  </a:tcPr>
                </a:tc>
                <a:tc>
                  <a:txBody>
                    <a:bodyPr/>
                    <a:lstStyle/>
                    <a:p>
                      <a:pPr algn="ctr">
                        <a:lnSpc>
                          <a:spcPct val="115000"/>
                        </a:lnSpc>
                      </a:pPr>
                      <a:r>
                        <a:rPr lang="sv-SE" sz="1400" b="1">
                          <a:effectLst/>
                          <a:latin typeface="+mn-lt"/>
                        </a:rPr>
                        <a:t>TERMIN 6 </a:t>
                      </a:r>
                    </a:p>
                    <a:p>
                      <a:pPr algn="ctr">
                        <a:lnSpc>
                          <a:spcPct val="115000"/>
                        </a:lnSpc>
                      </a:pPr>
                      <a:r>
                        <a:rPr lang="sv-SE" sz="1400" b="1">
                          <a:effectLst/>
                          <a:latin typeface="+mn-lt"/>
                        </a:rPr>
                        <a:t>VÅRTERMIN</a:t>
                      </a:r>
                      <a:endParaRPr lang="sv-SE" sz="1400" b="1" dirty="0">
                        <a:effectLst/>
                        <a:latin typeface="+mn-lt"/>
                      </a:endParaRPr>
                    </a:p>
                  </a:txBody>
                  <a:tcPr marL="64163" marR="64163" marT="0" marB="0">
                    <a:solidFill>
                      <a:schemeClr val="bg1"/>
                    </a:solidFill>
                  </a:tcPr>
                </a:tc>
                <a:tc gridSpan="2">
                  <a:txBody>
                    <a:bodyPr/>
                    <a:lstStyle/>
                    <a:p>
                      <a:pPr algn="ctr">
                        <a:lnSpc>
                          <a:spcPct val="115000"/>
                        </a:lnSpc>
                      </a:pPr>
                      <a:r>
                        <a:rPr lang="en-US" sz="1400" b="1" dirty="0">
                          <a:effectLst/>
                          <a:latin typeface="+mn-lt"/>
                        </a:rPr>
                        <a:t>TERMIN 7</a:t>
                      </a:r>
                    </a:p>
                    <a:p>
                      <a:pPr algn="ctr">
                        <a:lnSpc>
                          <a:spcPct val="115000"/>
                        </a:lnSpc>
                      </a:pPr>
                      <a:endParaRPr lang="en-US" sz="1400" b="1" dirty="0">
                        <a:effectLst/>
                        <a:latin typeface="+mn-lt"/>
                      </a:endParaRPr>
                    </a:p>
                    <a:p>
                      <a:pPr algn="ctr">
                        <a:lnSpc>
                          <a:spcPct val="115000"/>
                        </a:lnSpc>
                      </a:pPr>
                      <a:r>
                        <a:rPr lang="en-US" sz="1400" b="1" dirty="0">
                          <a:effectLst/>
                          <a:latin typeface="+mn-lt"/>
                        </a:rPr>
                        <a:t> HÖSTTERMIN</a:t>
                      </a:r>
                      <a:endParaRPr lang="sv-SE" sz="1400" b="1" dirty="0">
                        <a:effectLst/>
                        <a:latin typeface="+mn-lt"/>
                      </a:endParaRPr>
                    </a:p>
                  </a:txBody>
                  <a:tcPr marL="64163" marR="64163" marT="0" marB="0">
                    <a:solidFill>
                      <a:schemeClr val="bg1"/>
                    </a:solidFill>
                  </a:tcPr>
                </a:tc>
                <a:tc hMerge="1">
                  <a:txBody>
                    <a:bodyPr/>
                    <a:lstStyle/>
                    <a:p>
                      <a:endParaRPr lang="sv-SE"/>
                    </a:p>
                  </a:txBody>
                  <a:tcPr/>
                </a:tc>
                <a:extLst>
                  <a:ext uri="{0D108BD9-81ED-4DB2-BD59-A6C34878D82A}">
                    <a16:rowId xmlns:a16="http://schemas.microsoft.com/office/drawing/2014/main" val="3804844487"/>
                  </a:ext>
                </a:extLst>
              </a:tr>
              <a:tr h="865243">
                <a:tc>
                  <a:txBody>
                    <a:bodyPr/>
                    <a:lstStyle/>
                    <a:p>
                      <a:pPr>
                        <a:lnSpc>
                          <a:spcPct val="115000"/>
                        </a:lnSpc>
                      </a:pPr>
                      <a:r>
                        <a:rPr lang="sv-SE" sz="1200" dirty="0">
                          <a:effectLst/>
                        </a:rPr>
                        <a:t>Utredning i socialt arbete, </a:t>
                      </a:r>
                    </a:p>
                    <a:p>
                      <a:pPr>
                        <a:lnSpc>
                          <a:spcPct val="115000"/>
                        </a:lnSpc>
                      </a:pPr>
                      <a:r>
                        <a:rPr lang="sv-SE" sz="1200" dirty="0">
                          <a:effectLst/>
                        </a:rPr>
                        <a:t>7,5 </a:t>
                      </a:r>
                      <a:r>
                        <a:rPr lang="sv-SE" sz="1200" dirty="0" err="1">
                          <a:effectLst/>
                        </a:rPr>
                        <a:t>hp</a:t>
                      </a:r>
                      <a:r>
                        <a:rPr lang="sv-SE" sz="1200" dirty="0">
                          <a:effectLst/>
                        </a:rPr>
                        <a:t>.</a:t>
                      </a:r>
                    </a:p>
                    <a:p>
                      <a:pPr>
                        <a:lnSpc>
                          <a:spcPct val="115000"/>
                        </a:lnSpc>
                      </a:pPr>
                      <a:r>
                        <a:rPr lang="en-US" sz="1200" dirty="0">
                          <a:effectLst/>
                        </a:rPr>
                        <a:t> </a:t>
                      </a:r>
                      <a:endParaRPr lang="sv-SE" sz="1200" dirty="0">
                        <a:effectLst/>
                      </a:endParaRPr>
                    </a:p>
                    <a:p>
                      <a:pPr algn="ctr">
                        <a:lnSpc>
                          <a:spcPct val="115000"/>
                        </a:lnSpc>
                      </a:pPr>
                      <a:endParaRPr lang="sv-SE" sz="1200" b="1"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4163" marR="64163" marT="0" marB="0">
                    <a:solidFill>
                      <a:srgbClr val="FFE5F3"/>
                    </a:solidFill>
                  </a:tcPr>
                </a:tc>
                <a:tc rowSpan="2">
                  <a:txBody>
                    <a:bodyPr/>
                    <a:lstStyle/>
                    <a:p>
                      <a:pPr>
                        <a:lnSpc>
                          <a:spcPct val="115000"/>
                        </a:lnSpc>
                      </a:pPr>
                      <a:r>
                        <a:rPr lang="sv-SE" sz="1200">
                          <a:effectLst/>
                        </a:rPr>
                        <a:t>Examensarbete för socionomexamen, </a:t>
                      </a:r>
                    </a:p>
                    <a:p>
                      <a:pPr>
                        <a:lnSpc>
                          <a:spcPct val="115000"/>
                        </a:lnSpc>
                      </a:pPr>
                      <a:r>
                        <a:rPr lang="sv-SE" sz="1200">
                          <a:effectLst/>
                        </a:rPr>
                        <a:t>15 hp</a:t>
                      </a:r>
                    </a:p>
                    <a:p>
                      <a:pPr>
                        <a:lnSpc>
                          <a:spcPct val="115000"/>
                        </a:lnSpc>
                      </a:pPr>
                      <a:endParaRPr lang="sv-SE" sz="1200">
                        <a:effectLst/>
                      </a:endParaRPr>
                    </a:p>
                    <a:p>
                      <a:pPr>
                        <a:lnSpc>
                          <a:spcPct val="115000"/>
                        </a:lnSpc>
                      </a:pPr>
                      <a:r>
                        <a:rPr lang="sv-SE" sz="1200">
                          <a:effectLst/>
                        </a:rPr>
                        <a:t> </a:t>
                      </a:r>
                      <a:endParaRPr lang="sv-SE" sz="1200" b="1"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4163" marR="64163" marT="0" marB="0">
                    <a:solidFill>
                      <a:srgbClr val="FFE5F3"/>
                    </a:solidFill>
                  </a:tcPr>
                </a:tc>
                <a:tc rowSpan="2">
                  <a:txBody>
                    <a:bodyPr/>
                    <a:lstStyle/>
                    <a:p>
                      <a:pPr marL="0" marR="0" lvl="0" indent="0" algn="l" defTabSz="685800" rtl="0" eaLnBrk="1" fontAlgn="auto" latinLnBrk="0" hangingPunct="1">
                        <a:lnSpc>
                          <a:spcPct val="115000"/>
                        </a:lnSpc>
                        <a:spcBef>
                          <a:spcPts val="0"/>
                        </a:spcBef>
                        <a:spcAft>
                          <a:spcPts val="0"/>
                        </a:spcAft>
                        <a:buClrTx/>
                        <a:buSzTx/>
                        <a:buFontTx/>
                        <a:buNone/>
                        <a:tabLst/>
                        <a:defRPr/>
                      </a:pPr>
                      <a:r>
                        <a:rPr lang="sv-SE" sz="1200" dirty="0">
                          <a:effectLst/>
                        </a:rPr>
                        <a:t>Ledarskap och verksamhetsutveckling i socialt arbete, 7,5 </a:t>
                      </a:r>
                      <a:r>
                        <a:rPr lang="sv-SE" sz="1200" dirty="0" err="1">
                          <a:effectLst/>
                        </a:rPr>
                        <a:t>hp</a:t>
                      </a:r>
                      <a:endParaRPr lang="sv-SE" sz="1200" dirty="0">
                        <a:effectLst/>
                      </a:endParaRPr>
                    </a:p>
                    <a:p>
                      <a:pPr marL="0" marR="0" lvl="0" indent="0" algn="ctr" defTabSz="685800" rtl="0" eaLnBrk="1" fontAlgn="auto" latinLnBrk="0" hangingPunct="1">
                        <a:lnSpc>
                          <a:spcPct val="115000"/>
                        </a:lnSpc>
                        <a:spcBef>
                          <a:spcPts val="0"/>
                        </a:spcBef>
                        <a:spcAft>
                          <a:spcPts val="0"/>
                        </a:spcAft>
                        <a:buClrTx/>
                        <a:buSzTx/>
                        <a:buFontTx/>
                        <a:buNone/>
                        <a:tabLst/>
                        <a:defRPr/>
                      </a:pPr>
                      <a:endParaRPr lang="sv-SE" sz="1200" b="1" dirty="0">
                        <a:effectLst/>
                      </a:endParaRPr>
                    </a:p>
                    <a:p>
                      <a:pPr algn="ctr">
                        <a:lnSpc>
                          <a:spcPct val="115000"/>
                        </a:lnSpc>
                      </a:pPr>
                      <a:endParaRPr lang="sv-SE" sz="1200" b="1"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4163" marR="64163" marT="0" marB="0">
                    <a:solidFill>
                      <a:srgbClr val="FFE5F3"/>
                    </a:solidFill>
                  </a:tcPr>
                </a:tc>
                <a:tc rowSpan="2">
                  <a:txBody>
                    <a:bodyPr/>
                    <a:lstStyle/>
                    <a:p>
                      <a:pPr marL="0" marR="0" lvl="0" indent="0" algn="l" defTabSz="685800" rtl="0" eaLnBrk="1" fontAlgn="auto" latinLnBrk="0" hangingPunct="1">
                        <a:lnSpc>
                          <a:spcPct val="115000"/>
                        </a:lnSpc>
                        <a:spcBef>
                          <a:spcPts val="0"/>
                        </a:spcBef>
                        <a:spcAft>
                          <a:spcPts val="0"/>
                        </a:spcAft>
                        <a:buClrTx/>
                        <a:buSzTx/>
                        <a:buFontTx/>
                        <a:buNone/>
                        <a:tabLst/>
                        <a:defRPr/>
                      </a:pPr>
                      <a:r>
                        <a:rPr lang="sv-SE" sz="1200" dirty="0">
                          <a:effectLst/>
                        </a:rPr>
                        <a:t>Valfri kurs i socialt arbete, sociologi eller rättsvetenskap, </a:t>
                      </a:r>
                    </a:p>
                    <a:p>
                      <a:pPr marL="0" marR="0" lvl="0" indent="0" algn="l" defTabSz="685800" rtl="0" eaLnBrk="1" fontAlgn="auto" latinLnBrk="0" hangingPunct="1">
                        <a:lnSpc>
                          <a:spcPct val="115000"/>
                        </a:lnSpc>
                        <a:spcBef>
                          <a:spcPts val="0"/>
                        </a:spcBef>
                        <a:spcAft>
                          <a:spcPts val="0"/>
                        </a:spcAft>
                        <a:buClrTx/>
                        <a:buSzTx/>
                        <a:buFontTx/>
                        <a:buNone/>
                        <a:tabLst/>
                        <a:defRPr/>
                      </a:pPr>
                      <a:r>
                        <a:rPr lang="sv-SE" sz="1200" dirty="0">
                          <a:effectLst/>
                        </a:rPr>
                        <a:t>7,5 </a:t>
                      </a:r>
                      <a:r>
                        <a:rPr lang="sv-SE" sz="1200" dirty="0" err="1">
                          <a:effectLst/>
                        </a:rPr>
                        <a:t>hp</a:t>
                      </a:r>
                      <a:endParaRPr lang="sv-SE" sz="1200" dirty="0">
                        <a:effectLst/>
                      </a:endParaRPr>
                    </a:p>
                    <a:p>
                      <a:pPr algn="ctr">
                        <a:lnSpc>
                          <a:spcPct val="115000"/>
                        </a:lnSpc>
                      </a:pPr>
                      <a:endParaRPr lang="sv-SE" sz="1200" b="1"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4163" marR="64163" marT="0" marB="0">
                    <a:solidFill>
                      <a:srgbClr val="FFE5F3"/>
                    </a:solidFill>
                  </a:tcPr>
                </a:tc>
                <a:extLst>
                  <a:ext uri="{0D108BD9-81ED-4DB2-BD59-A6C34878D82A}">
                    <a16:rowId xmlns:a16="http://schemas.microsoft.com/office/drawing/2014/main" val="2110995272"/>
                  </a:ext>
                </a:extLst>
              </a:tr>
              <a:tr h="643745">
                <a:tc>
                  <a:txBody>
                    <a:bodyPr/>
                    <a:lstStyle/>
                    <a:p>
                      <a:pPr>
                        <a:lnSpc>
                          <a:spcPct val="115000"/>
                        </a:lnSpc>
                      </a:pPr>
                      <a:r>
                        <a:rPr lang="sv-SE" sz="1200" dirty="0">
                          <a:effectLst/>
                        </a:rPr>
                        <a:t>Arbetsmetoder i socialt arbete, </a:t>
                      </a:r>
                    </a:p>
                    <a:p>
                      <a:pPr>
                        <a:lnSpc>
                          <a:spcPct val="115000"/>
                        </a:lnSpc>
                      </a:pPr>
                      <a:r>
                        <a:rPr lang="sv-SE" sz="1200" dirty="0">
                          <a:effectLst/>
                        </a:rPr>
                        <a:t>7,5 </a:t>
                      </a:r>
                      <a:r>
                        <a:rPr lang="sv-SE" sz="1200" dirty="0" err="1">
                          <a:effectLst/>
                        </a:rPr>
                        <a:t>hp</a:t>
                      </a:r>
                      <a:r>
                        <a:rPr lang="sv-SE" sz="1200" dirty="0">
                          <a:effectLst/>
                        </a:rPr>
                        <a:t> </a:t>
                      </a:r>
                    </a:p>
                    <a:p>
                      <a:pPr>
                        <a:lnSpc>
                          <a:spcPct val="115000"/>
                        </a:lnSpc>
                      </a:pPr>
                      <a:r>
                        <a:rPr lang="sv-SE" sz="1200" dirty="0">
                          <a:effectLst/>
                        </a:rPr>
                        <a:t> </a:t>
                      </a:r>
                    </a:p>
                  </a:txBody>
                  <a:tcPr marL="64163" marR="64163" marT="0" marB="0">
                    <a:solidFill>
                      <a:srgbClr val="FFE5F3"/>
                    </a:solidFill>
                  </a:tcPr>
                </a:tc>
                <a:tc vMerge="1">
                  <a:txBody>
                    <a:bodyPr/>
                    <a:lstStyle/>
                    <a:p>
                      <a:endParaRPr lang="sv-SE"/>
                    </a:p>
                  </a:txBody>
                  <a:tcPr/>
                </a:tc>
                <a:tc vMerge="1">
                  <a:txBody>
                    <a:bodyPr/>
                    <a:lstStyle/>
                    <a:p>
                      <a:endParaRPr lang="sv-SE"/>
                    </a:p>
                  </a:txBody>
                  <a:tcPr/>
                </a:tc>
                <a:tc vMerge="1">
                  <a:txBody>
                    <a:bodyPr/>
                    <a:lstStyle/>
                    <a:p>
                      <a:endParaRPr lang="sv-SE"/>
                    </a:p>
                  </a:txBody>
                  <a:tcPr/>
                </a:tc>
                <a:extLst>
                  <a:ext uri="{0D108BD9-81ED-4DB2-BD59-A6C34878D82A}">
                    <a16:rowId xmlns:a16="http://schemas.microsoft.com/office/drawing/2014/main" val="953043839"/>
                  </a:ext>
                </a:extLst>
              </a:tr>
              <a:tr h="973812">
                <a:tc>
                  <a:txBody>
                    <a:bodyPr/>
                    <a:lstStyle/>
                    <a:p>
                      <a:pPr>
                        <a:lnSpc>
                          <a:spcPct val="115000"/>
                        </a:lnSpc>
                      </a:pPr>
                      <a:r>
                        <a:rPr lang="sv-SE" sz="1200" dirty="0">
                          <a:effectLst/>
                        </a:rPr>
                        <a:t>Arbetsmetoder och utvärdering i socialt arbete</a:t>
                      </a:r>
                    </a:p>
                    <a:p>
                      <a:pPr>
                        <a:lnSpc>
                          <a:spcPct val="115000"/>
                        </a:lnSpc>
                      </a:pPr>
                      <a:r>
                        <a:rPr lang="sv-SE" sz="1200" dirty="0">
                          <a:effectLst/>
                        </a:rPr>
                        <a:t>7,5 </a:t>
                      </a:r>
                      <a:r>
                        <a:rPr lang="sv-SE" sz="1200" dirty="0" err="1">
                          <a:effectLst/>
                        </a:rPr>
                        <a:t>hp</a:t>
                      </a:r>
                      <a:r>
                        <a:rPr lang="sv-SE" sz="1200" dirty="0">
                          <a:effectLst/>
                        </a:rPr>
                        <a:t> </a:t>
                      </a:r>
                    </a:p>
                    <a:p>
                      <a:pPr algn="ctr">
                        <a:lnSpc>
                          <a:spcPct val="115000"/>
                        </a:lnSpc>
                      </a:pPr>
                      <a:endParaRPr lang="sv-SE" sz="1200" b="1"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4163" marR="64163" marT="0" marB="0">
                    <a:solidFill>
                      <a:srgbClr val="FFE5F3"/>
                    </a:solidFill>
                  </a:tcPr>
                </a:tc>
                <a:tc rowSpan="2">
                  <a:txBody>
                    <a:bodyPr/>
                    <a:lstStyle/>
                    <a:p>
                      <a:pPr>
                        <a:lnSpc>
                          <a:spcPct val="115000"/>
                        </a:lnSpc>
                      </a:pPr>
                      <a:r>
                        <a:rPr lang="sv-SE" sz="1200" dirty="0">
                          <a:effectLst/>
                        </a:rPr>
                        <a:t>Socialt arbete i praktik och teori, </a:t>
                      </a:r>
                    </a:p>
                    <a:p>
                      <a:pPr>
                        <a:lnSpc>
                          <a:spcPct val="115000"/>
                        </a:lnSpc>
                      </a:pPr>
                      <a:r>
                        <a:rPr lang="sv-SE" sz="1200" b="0" dirty="0">
                          <a:effectLst/>
                        </a:rPr>
                        <a:t>VFU, 10 veckor,</a:t>
                      </a:r>
                      <a:endParaRPr lang="sv-SE" sz="1200" dirty="0">
                        <a:effectLst/>
                      </a:endParaRPr>
                    </a:p>
                    <a:p>
                      <a:pPr>
                        <a:lnSpc>
                          <a:spcPct val="115000"/>
                        </a:lnSpc>
                      </a:pPr>
                      <a:r>
                        <a:rPr lang="sv-SE" sz="1200" dirty="0">
                          <a:effectLst/>
                        </a:rPr>
                        <a:t>15 </a:t>
                      </a:r>
                      <a:r>
                        <a:rPr lang="sv-SE" sz="1200" dirty="0" err="1">
                          <a:effectLst/>
                        </a:rPr>
                        <a:t>hp</a:t>
                      </a:r>
                      <a:endParaRPr lang="sv-SE" sz="1200" dirty="0">
                        <a:effectLst/>
                      </a:endParaRPr>
                    </a:p>
                  </a:txBody>
                  <a:tcPr marL="64163" marR="64163" marT="0" marB="0">
                    <a:solidFill>
                      <a:srgbClr val="A4DCB3"/>
                    </a:solidFill>
                  </a:tcPr>
                </a:tc>
                <a:tc rowSpan="2">
                  <a:txBody>
                    <a:bodyPr/>
                    <a:lstStyle/>
                    <a:p>
                      <a:pPr marL="71755" marR="71755">
                        <a:lnSpc>
                          <a:spcPct val="115000"/>
                        </a:lnSpc>
                        <a:spcAft>
                          <a:spcPts val="0"/>
                        </a:spcAft>
                      </a:pPr>
                      <a:r>
                        <a:rPr lang="sv-SE" sz="1200" dirty="0">
                          <a:effectLst/>
                        </a:rPr>
                        <a:t>Etik i socialt arbete </a:t>
                      </a:r>
                    </a:p>
                    <a:p>
                      <a:pPr marL="71755" marR="71755">
                        <a:lnSpc>
                          <a:spcPct val="115000"/>
                        </a:lnSpc>
                        <a:spcAft>
                          <a:spcPts val="0"/>
                        </a:spcAft>
                      </a:pPr>
                      <a:r>
                        <a:rPr lang="sv-SE" sz="1200" dirty="0">
                          <a:effectLst/>
                        </a:rPr>
                        <a:t>7,5 </a:t>
                      </a:r>
                      <a:r>
                        <a:rPr lang="sv-SE" sz="1200" dirty="0" err="1">
                          <a:effectLst/>
                        </a:rPr>
                        <a:t>hp</a:t>
                      </a:r>
                      <a:endParaRPr lang="sv-SE" sz="1200" dirty="0">
                        <a:effectLst/>
                      </a:endParaRPr>
                    </a:p>
                    <a:p>
                      <a:pPr marL="71755" marR="71755">
                        <a:lnSpc>
                          <a:spcPct val="115000"/>
                        </a:lnSpc>
                        <a:spcAft>
                          <a:spcPts val="0"/>
                        </a:spcAft>
                      </a:pPr>
                      <a:endParaRPr lang="sv-SE" sz="1200" dirty="0">
                        <a:effectLst/>
                        <a:latin typeface="Garamond" panose="02020404030301010803" pitchFamily="18" charset="0"/>
                        <a:ea typeface="Times New Roman" panose="02020603050405020304" pitchFamily="18" charset="0"/>
                        <a:cs typeface="Times New Roman" panose="02020603050405020304" pitchFamily="18" charset="0"/>
                      </a:endParaRPr>
                    </a:p>
                    <a:p>
                      <a:pPr algn="ctr">
                        <a:lnSpc>
                          <a:spcPct val="115000"/>
                        </a:lnSpc>
                      </a:pPr>
                      <a:endParaRPr lang="sv-SE" sz="1200" b="1"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4163" marR="64163" marT="0" marB="0">
                    <a:solidFill>
                      <a:srgbClr val="FFE5F3"/>
                    </a:solidFill>
                  </a:tcPr>
                </a:tc>
                <a:tc rowSpan="2">
                  <a:txBody>
                    <a:bodyPr/>
                    <a:lstStyle/>
                    <a:p>
                      <a:pPr marL="71755" marR="71755">
                        <a:lnSpc>
                          <a:spcPct val="115000"/>
                        </a:lnSpc>
                        <a:spcAft>
                          <a:spcPts val="0"/>
                        </a:spcAft>
                      </a:pPr>
                      <a:r>
                        <a:rPr lang="sv-SE" sz="1200" dirty="0">
                          <a:effectLst/>
                        </a:rPr>
                        <a:t>Valfri kurs i socialt arbete, sociologi eller rättsvetenskap, 7,5 </a:t>
                      </a:r>
                      <a:r>
                        <a:rPr lang="sv-SE" sz="1200" dirty="0" err="1">
                          <a:effectLst/>
                        </a:rPr>
                        <a:t>hp</a:t>
                      </a:r>
                      <a:endParaRPr lang="sv-SE" sz="1200" dirty="0">
                        <a:effectLst/>
                      </a:endParaRPr>
                    </a:p>
                  </a:txBody>
                  <a:tcPr marL="64163" marR="64163" marT="0" marB="0">
                    <a:solidFill>
                      <a:srgbClr val="FFE5F3"/>
                    </a:solidFill>
                  </a:tcPr>
                </a:tc>
                <a:extLst>
                  <a:ext uri="{0D108BD9-81ED-4DB2-BD59-A6C34878D82A}">
                    <a16:rowId xmlns:a16="http://schemas.microsoft.com/office/drawing/2014/main" val="1551377119"/>
                  </a:ext>
                </a:extLst>
              </a:tr>
              <a:tr h="862829">
                <a:tc>
                  <a:txBody>
                    <a:bodyPr/>
                    <a:lstStyle/>
                    <a:p>
                      <a:pPr>
                        <a:lnSpc>
                          <a:spcPct val="115000"/>
                        </a:lnSpc>
                      </a:pPr>
                      <a:r>
                        <a:rPr lang="sv-SE" sz="1200" dirty="0">
                          <a:effectLst/>
                        </a:rPr>
                        <a:t>Forskningsmetoder och vetenskaplighet i socialt arbete</a:t>
                      </a:r>
                    </a:p>
                    <a:p>
                      <a:pPr>
                        <a:lnSpc>
                          <a:spcPct val="115000"/>
                        </a:lnSpc>
                      </a:pPr>
                      <a:r>
                        <a:rPr lang="sv-SE" sz="1200" dirty="0">
                          <a:effectLst/>
                        </a:rPr>
                        <a:t>7,5 </a:t>
                      </a:r>
                      <a:r>
                        <a:rPr lang="sv-SE" sz="1200" dirty="0" err="1">
                          <a:effectLst/>
                        </a:rPr>
                        <a:t>hp</a:t>
                      </a:r>
                      <a:endParaRPr lang="sv-SE" sz="1200" dirty="0">
                        <a:effectLst/>
                      </a:endParaRPr>
                    </a:p>
                    <a:p>
                      <a:pPr marL="0" marR="0" lvl="0" indent="0" algn="l" defTabSz="685800" rtl="0" eaLnBrk="1" fontAlgn="auto" latinLnBrk="0" hangingPunct="1">
                        <a:lnSpc>
                          <a:spcPct val="115000"/>
                        </a:lnSpc>
                        <a:spcBef>
                          <a:spcPts val="0"/>
                        </a:spcBef>
                        <a:spcAft>
                          <a:spcPts val="0"/>
                        </a:spcAft>
                        <a:buClrTx/>
                        <a:buSzTx/>
                        <a:buFontTx/>
                        <a:buNone/>
                        <a:tabLst/>
                        <a:defRPr/>
                      </a:pPr>
                      <a:endParaRPr lang="sv-SE" sz="1200" dirty="0">
                        <a:effectLst/>
                      </a:endParaRPr>
                    </a:p>
                  </a:txBody>
                  <a:tcPr marL="64163" marR="64163" marT="0" marB="0">
                    <a:solidFill>
                      <a:srgbClr val="FFE5F3"/>
                    </a:solidFill>
                  </a:tcPr>
                </a:tc>
                <a:tc vMerge="1">
                  <a:txBody>
                    <a:bodyPr/>
                    <a:lstStyle/>
                    <a:p>
                      <a:endParaRPr lang="sv-SE"/>
                    </a:p>
                  </a:txBody>
                  <a:tcPr/>
                </a:tc>
                <a:tc vMerge="1">
                  <a:txBody>
                    <a:bodyPr/>
                    <a:lstStyle/>
                    <a:p>
                      <a:endParaRPr lang="sv-SE"/>
                    </a:p>
                  </a:txBody>
                  <a:tcPr/>
                </a:tc>
                <a:tc vMerge="1">
                  <a:txBody>
                    <a:bodyPr/>
                    <a:lstStyle/>
                    <a:p>
                      <a:endParaRPr lang="sv-SE"/>
                    </a:p>
                  </a:txBody>
                  <a:tcPr/>
                </a:tc>
                <a:extLst>
                  <a:ext uri="{0D108BD9-81ED-4DB2-BD59-A6C34878D82A}">
                    <a16:rowId xmlns:a16="http://schemas.microsoft.com/office/drawing/2014/main" val="1706107128"/>
                  </a:ext>
                </a:extLst>
              </a:tr>
              <a:tr h="206035">
                <a:tc gridSpan="2">
                  <a:txBody>
                    <a:bodyPr/>
                    <a:lstStyle/>
                    <a:p>
                      <a:pPr>
                        <a:lnSpc>
                          <a:spcPct val="115000"/>
                        </a:lnSpc>
                      </a:pPr>
                      <a:endParaRPr lang="sv-SE" sz="1200" b="1" dirty="0">
                        <a:effectLst/>
                        <a:latin typeface="+mn-lt"/>
                        <a:ea typeface="Times New Roman" panose="02020603050405020304" pitchFamily="18" charset="0"/>
                        <a:cs typeface="Times New Roman" panose="02020603050405020304" pitchFamily="18" charset="0"/>
                      </a:endParaRPr>
                    </a:p>
                  </a:txBody>
                  <a:tcPr marL="55343" marR="55343" marT="0" marB="0">
                    <a:solidFill>
                      <a:schemeClr val="tx1"/>
                    </a:solidFill>
                  </a:tcPr>
                </a:tc>
                <a:tc hMerge="1">
                  <a:txBody>
                    <a:bodyPr/>
                    <a:lstStyle/>
                    <a:p>
                      <a:endParaRPr lang="sv-SE"/>
                    </a:p>
                  </a:txBody>
                  <a:tcPr>
                    <a:solidFill>
                      <a:schemeClr val="bg2"/>
                    </a:solidFill>
                  </a:tcPr>
                </a:tc>
                <a:tc>
                  <a:txBody>
                    <a:bodyPr/>
                    <a:lstStyle/>
                    <a:p>
                      <a:pPr>
                        <a:lnSpc>
                          <a:spcPct val="115000"/>
                        </a:lnSpc>
                      </a:pPr>
                      <a:endParaRPr lang="sv-SE" sz="1200" b="1" dirty="0">
                        <a:effectLst/>
                        <a:latin typeface="+mn-lt"/>
                        <a:ea typeface="Times New Roman" panose="02020603050405020304" pitchFamily="18" charset="0"/>
                        <a:cs typeface="Times New Roman" panose="02020603050405020304" pitchFamily="18" charset="0"/>
                      </a:endParaRPr>
                    </a:p>
                  </a:txBody>
                  <a:tcPr marL="55343" marR="55343" marT="0" marB="0">
                    <a:solidFill>
                      <a:schemeClr val="tx1"/>
                    </a:solidFill>
                  </a:tcPr>
                </a:tc>
                <a:tc>
                  <a:txBody>
                    <a:bodyPr/>
                    <a:lstStyle/>
                    <a:p>
                      <a:pPr>
                        <a:lnSpc>
                          <a:spcPct val="115000"/>
                        </a:lnSpc>
                      </a:pPr>
                      <a:endParaRPr lang="sv-SE" sz="1200" b="1" dirty="0">
                        <a:effectLst/>
                        <a:latin typeface="+mn-lt"/>
                        <a:ea typeface="Times New Roman" panose="02020603050405020304" pitchFamily="18" charset="0"/>
                        <a:cs typeface="Times New Roman" panose="02020603050405020304" pitchFamily="18" charset="0"/>
                      </a:endParaRPr>
                    </a:p>
                  </a:txBody>
                  <a:tcPr marL="55343" marR="55343" marT="0" marB="0">
                    <a:solidFill>
                      <a:schemeClr val="tx1"/>
                    </a:solidFill>
                  </a:tcPr>
                </a:tc>
                <a:extLst>
                  <a:ext uri="{0D108BD9-81ED-4DB2-BD59-A6C34878D82A}">
                    <a16:rowId xmlns:a16="http://schemas.microsoft.com/office/drawing/2014/main" val="1161362241"/>
                  </a:ext>
                </a:extLst>
              </a:tr>
              <a:tr h="474664">
                <a:tc>
                  <a:txBody>
                    <a:bodyPr/>
                    <a:lstStyle/>
                    <a:p>
                      <a:pPr algn="ctr">
                        <a:lnSpc>
                          <a:spcPct val="115000"/>
                        </a:lnSpc>
                      </a:pPr>
                      <a:endParaRPr lang="sv-SE" sz="1200" b="1"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4163" marR="64163" marT="0" marB="0">
                    <a:solidFill>
                      <a:srgbClr val="77CB8D"/>
                    </a:solidFill>
                  </a:tcPr>
                </a:tc>
                <a:tc>
                  <a:txBody>
                    <a:bodyPr/>
                    <a:lstStyle/>
                    <a:p>
                      <a:pPr marL="0" marR="0" lvl="0" indent="0" algn="l" defTabSz="685800" rtl="0" eaLnBrk="1" fontAlgn="auto" latinLnBrk="0" hangingPunct="1">
                        <a:lnSpc>
                          <a:spcPct val="115000"/>
                        </a:lnSpc>
                        <a:spcBef>
                          <a:spcPts val="0"/>
                        </a:spcBef>
                        <a:spcAft>
                          <a:spcPts val="0"/>
                        </a:spcAft>
                        <a:buClrTx/>
                        <a:buSzTx/>
                        <a:buFontTx/>
                        <a:buNone/>
                        <a:tabLst/>
                        <a:defRPr/>
                      </a:pPr>
                      <a:r>
                        <a:rPr lang="sv-SE" sz="1200" b="1" dirty="0">
                          <a:effectLst/>
                          <a:latin typeface="+mn-lt"/>
                          <a:ea typeface="Times New Roman" panose="02020603050405020304" pitchFamily="18" charset="0"/>
                          <a:cs typeface="Times New Roman" panose="02020603050405020304" pitchFamily="18" charset="0"/>
                        </a:rPr>
                        <a:t>10 veckor VFU</a:t>
                      </a:r>
                    </a:p>
                    <a:p>
                      <a:pPr>
                        <a:lnSpc>
                          <a:spcPct val="115000"/>
                        </a:lnSpc>
                      </a:pPr>
                      <a:endParaRPr lang="sv-SE" sz="1200" b="1"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4163" marR="64163" marT="0" marB="0">
                    <a:solidFill>
                      <a:srgbClr val="77CB8D"/>
                    </a:solidFill>
                  </a:tcPr>
                </a:tc>
                <a:tc>
                  <a:txBody>
                    <a:bodyPr/>
                    <a:lstStyle/>
                    <a:p>
                      <a:pPr algn="ctr">
                        <a:lnSpc>
                          <a:spcPct val="115000"/>
                        </a:lnSpc>
                      </a:pPr>
                      <a:endParaRPr lang="sv-SE" sz="1200" b="1"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4163" marR="64163" marT="0" marB="0">
                    <a:solidFill>
                      <a:srgbClr val="77CB8D"/>
                    </a:solidFill>
                  </a:tcPr>
                </a:tc>
                <a:tc>
                  <a:txBody>
                    <a:bodyPr/>
                    <a:lstStyle/>
                    <a:p>
                      <a:pPr marL="71755" marR="71755">
                        <a:lnSpc>
                          <a:spcPct val="115000"/>
                        </a:lnSpc>
                        <a:spcAft>
                          <a:spcPts val="0"/>
                        </a:spcAft>
                      </a:pPr>
                      <a:endParaRPr lang="sv-SE" sz="1200" b="1"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4163" marR="64163" marT="0" marB="0">
                    <a:solidFill>
                      <a:srgbClr val="77CB8D"/>
                    </a:solidFill>
                  </a:tcPr>
                </a:tc>
                <a:extLst>
                  <a:ext uri="{0D108BD9-81ED-4DB2-BD59-A6C34878D82A}">
                    <a16:rowId xmlns:a16="http://schemas.microsoft.com/office/drawing/2014/main" val="3784694361"/>
                  </a:ext>
                </a:extLst>
              </a:tr>
              <a:tr h="262888">
                <a:tc gridSpan="4">
                  <a:txBody>
                    <a:bodyPr/>
                    <a:lstStyle/>
                    <a:p>
                      <a:pPr marL="0" marR="0" lvl="0" indent="0" algn="ctr" defTabSz="685800" rtl="0" eaLnBrk="1" fontAlgn="auto" latinLnBrk="0" hangingPunct="1">
                        <a:lnSpc>
                          <a:spcPct val="115000"/>
                        </a:lnSpc>
                        <a:spcBef>
                          <a:spcPts val="0"/>
                        </a:spcBef>
                        <a:spcAft>
                          <a:spcPts val="0"/>
                        </a:spcAft>
                        <a:buClrTx/>
                        <a:buSzTx/>
                        <a:buFontTx/>
                        <a:buNone/>
                        <a:tabLst/>
                        <a:defRPr/>
                      </a:pPr>
                      <a:r>
                        <a:rPr lang="sv-SE" sz="1200" b="1" i="1" kern="1200" dirty="0">
                          <a:solidFill>
                            <a:schemeClr val="tx1"/>
                          </a:solidFill>
                          <a:effectLst/>
                          <a:latin typeface="+mn-lt"/>
                          <a:ea typeface="+mn-ea"/>
                          <a:cs typeface="+mn-cs"/>
                        </a:rPr>
                        <a:t>Fältuppgifter förekommer under hela utbildningen </a:t>
                      </a:r>
                      <a:endParaRPr lang="sv-SE" sz="1100" b="1" i="1" dirty="0">
                        <a:effectLst/>
                        <a:latin typeface="+mn-lt"/>
                        <a:ea typeface="Times New Roman" panose="02020603050405020304" pitchFamily="18" charset="0"/>
                        <a:cs typeface="Times New Roman" panose="02020603050405020304" pitchFamily="18" charset="0"/>
                      </a:endParaRPr>
                    </a:p>
                  </a:txBody>
                  <a:tcPr marL="64163" marR="64163" marT="0" marB="0">
                    <a:solidFill>
                      <a:srgbClr val="77CB8D"/>
                    </a:solidFill>
                  </a:tcPr>
                </a:tc>
                <a:tc hMerge="1">
                  <a:txBody>
                    <a:bodyPr/>
                    <a:lstStyle/>
                    <a:p>
                      <a:pPr>
                        <a:lnSpc>
                          <a:spcPct val="115000"/>
                        </a:lnSpc>
                      </a:pPr>
                      <a:endParaRPr lang="sv-SE" sz="1200" b="1"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4163" marR="64163" marT="0" marB="0">
                    <a:solidFill>
                      <a:schemeClr val="bg2"/>
                    </a:solidFill>
                  </a:tcPr>
                </a:tc>
                <a:tc hMerge="1">
                  <a:txBody>
                    <a:bodyPr/>
                    <a:lstStyle/>
                    <a:p>
                      <a:pPr algn="ctr">
                        <a:lnSpc>
                          <a:spcPct val="115000"/>
                        </a:lnSpc>
                      </a:pPr>
                      <a:endParaRPr lang="sv-SE" sz="1200" b="1"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4163" marR="64163" marT="0" marB="0">
                    <a:solidFill>
                      <a:schemeClr val="bg2"/>
                    </a:solidFill>
                  </a:tcPr>
                </a:tc>
                <a:tc hMerge="1">
                  <a:txBody>
                    <a:bodyPr/>
                    <a:lstStyle/>
                    <a:p>
                      <a:pPr marL="71755" marR="71755">
                        <a:lnSpc>
                          <a:spcPct val="115000"/>
                        </a:lnSpc>
                        <a:spcAft>
                          <a:spcPts val="0"/>
                        </a:spcAft>
                      </a:pPr>
                      <a:endParaRPr lang="sv-SE" sz="1200" b="1"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4163" marR="64163" marT="0" marB="0">
                    <a:solidFill>
                      <a:schemeClr val="bg2"/>
                    </a:solidFill>
                  </a:tcPr>
                </a:tc>
                <a:extLst>
                  <a:ext uri="{0D108BD9-81ED-4DB2-BD59-A6C34878D82A}">
                    <a16:rowId xmlns:a16="http://schemas.microsoft.com/office/drawing/2014/main" val="2881181203"/>
                  </a:ext>
                </a:extLst>
              </a:tr>
            </a:tbl>
          </a:graphicData>
        </a:graphic>
      </p:graphicFrame>
      <p:sp>
        <p:nvSpPr>
          <p:cNvPr id="4" name="Platshållare för innehåll 2">
            <a:extLst>
              <a:ext uri="{FF2B5EF4-FFF2-40B4-BE49-F238E27FC236}">
                <a16:creationId xmlns:a16="http://schemas.microsoft.com/office/drawing/2014/main" id="{1D2AB5D5-93E4-4126-9445-9997C56CD4CE}"/>
              </a:ext>
            </a:extLst>
          </p:cNvPr>
          <p:cNvSpPr txBox="1">
            <a:spLocks/>
          </p:cNvSpPr>
          <p:nvPr/>
        </p:nvSpPr>
        <p:spPr>
          <a:xfrm>
            <a:off x="407002" y="265275"/>
            <a:ext cx="6821603" cy="521774"/>
          </a:xfrm>
          <a:prstGeom prst="rect">
            <a:avLst/>
          </a:prstGeom>
        </p:spPr>
        <p:txBody>
          <a:bodyPr vert="horz" lIns="0" tIns="0" rIns="0" bIns="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600" b="1" dirty="0">
                <a:gradFill flip="none" rotWithShape="1">
                  <a:gsLst>
                    <a:gs pos="0">
                      <a:srgbClr val="CE0060"/>
                    </a:gs>
                    <a:gs pos="100000">
                      <a:srgbClr val="341C65"/>
                    </a:gs>
                  </a:gsLst>
                  <a:lin ang="0" scaled="1"/>
                  <a:tileRect/>
                </a:gradFill>
                <a:latin typeface="Times New Roman"/>
                <a:ea typeface="Times New Roman" charset="0"/>
                <a:cs typeface="Times New Roman"/>
              </a:rPr>
              <a:t>4. SOCIONOMPROGRAMMET HDA</a:t>
            </a:r>
          </a:p>
        </p:txBody>
      </p:sp>
    </p:spTree>
    <p:extLst>
      <p:ext uri="{BB962C8B-B14F-4D97-AF65-F5344CB8AC3E}">
        <p14:creationId xmlns:p14="http://schemas.microsoft.com/office/powerpoint/2010/main" val="1822050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txBox="1">
            <a:spLocks/>
          </p:cNvSpPr>
          <p:nvPr/>
        </p:nvSpPr>
        <p:spPr>
          <a:xfrm>
            <a:off x="628650" y="2194619"/>
            <a:ext cx="8015037" cy="3983122"/>
          </a:xfrm>
          <a:prstGeom prst="rect">
            <a:avLst/>
          </a:prstGeom>
        </p:spPr>
        <p:txBody>
          <a:bodyPr lIns="0" tIns="0" rIns="0" bIns="0" anchor="t">
            <a:noAutofit/>
          </a:bodyPr>
          <a:lst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endParaRPr lang="sv-SE" sz="2000" b="1" dirty="0">
              <a:solidFill>
                <a:srgbClr val="000000"/>
              </a:solidFill>
              <a:latin typeface="Times New Roman"/>
              <a:ea typeface="Times New Roman" charset="0"/>
              <a:cs typeface="Times New Roman"/>
            </a:endParaRPr>
          </a:p>
          <a:p>
            <a:endParaRPr lang="sv-SE" sz="2000" b="1" dirty="0">
              <a:solidFill>
                <a:srgbClr val="000000"/>
              </a:solidFill>
              <a:latin typeface="Times New Roman"/>
              <a:ea typeface="Times New Roman" charset="0"/>
              <a:cs typeface="Times New Roman"/>
            </a:endParaRPr>
          </a:p>
          <a:p>
            <a:endParaRPr lang="sv-SE" sz="2000" b="1" dirty="0">
              <a:solidFill>
                <a:srgbClr val="000000"/>
              </a:solidFill>
              <a:latin typeface="Times New Roman"/>
              <a:ea typeface="Times New Roman" charset="0"/>
              <a:cs typeface="Times New Roman"/>
            </a:endParaRPr>
          </a:p>
          <a:p>
            <a:pPr marL="0" indent="0">
              <a:buNone/>
            </a:pPr>
            <a:endParaRPr lang="sv-SE" sz="1800" b="1" dirty="0">
              <a:solidFill>
                <a:srgbClr val="000000"/>
              </a:solidFill>
              <a:latin typeface="Times New Roman"/>
              <a:ea typeface="Times New Roman" charset="0"/>
              <a:cs typeface="Times New Roman"/>
            </a:endParaRPr>
          </a:p>
        </p:txBody>
      </p:sp>
      <p:sp>
        <p:nvSpPr>
          <p:cNvPr id="10" name="Rubrik 1"/>
          <p:cNvSpPr txBox="1">
            <a:spLocks/>
          </p:cNvSpPr>
          <p:nvPr/>
        </p:nvSpPr>
        <p:spPr>
          <a:xfrm>
            <a:off x="628650" y="1061774"/>
            <a:ext cx="6821603" cy="726952"/>
          </a:xfrm>
          <a:prstGeom prst="rect">
            <a:avLst/>
          </a:prstGeom>
        </p:spPr>
        <p:txBody>
          <a:bodyPr lIns="0" tIns="0" rIns="0" bIns="0" anchor="t" anchorCtr="0">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10000"/>
              </a:lnSpc>
            </a:pPr>
            <a:r>
              <a:rPr lang="sv-SE" sz="3600" b="1" dirty="0">
                <a:gradFill flip="none" rotWithShape="1">
                  <a:gsLst>
                    <a:gs pos="0">
                      <a:srgbClr val="CE0060"/>
                    </a:gs>
                    <a:gs pos="100000">
                      <a:srgbClr val="341C65"/>
                    </a:gs>
                  </a:gsLst>
                  <a:lin ang="0" scaled="1"/>
                  <a:tileRect/>
                </a:gradFill>
                <a:latin typeface="Times New Roman"/>
                <a:cs typeface="Times New Roman"/>
              </a:rPr>
              <a:t>VFU-perioder</a:t>
            </a:r>
          </a:p>
        </p:txBody>
      </p:sp>
      <p:sp>
        <p:nvSpPr>
          <p:cNvPr id="11" name="Platshållare för innehåll 2"/>
          <p:cNvSpPr txBox="1">
            <a:spLocks/>
          </p:cNvSpPr>
          <p:nvPr/>
        </p:nvSpPr>
        <p:spPr>
          <a:xfrm>
            <a:off x="628650" y="540000"/>
            <a:ext cx="6821603" cy="521774"/>
          </a:xfrm>
          <a:prstGeom prst="rect">
            <a:avLst/>
          </a:prstGeom>
        </p:spPr>
        <p:txBody>
          <a:bodyPr vert="horz" lIns="0" tIns="0" rIns="0" bIns="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600" b="1" dirty="0">
                <a:gradFill flip="none" rotWithShape="1">
                  <a:gsLst>
                    <a:gs pos="0">
                      <a:srgbClr val="CE0060"/>
                    </a:gs>
                    <a:gs pos="100000">
                      <a:srgbClr val="341C65"/>
                    </a:gs>
                  </a:gsLst>
                  <a:lin ang="0" scaled="1"/>
                  <a:tileRect/>
                </a:gradFill>
                <a:latin typeface="Times New Roman"/>
                <a:ea typeface="Times New Roman" charset="0"/>
                <a:cs typeface="Times New Roman"/>
              </a:rPr>
              <a:t>4. SOCIONOMPROGRAMMET HDA</a:t>
            </a:r>
          </a:p>
        </p:txBody>
      </p:sp>
      <p:graphicFrame>
        <p:nvGraphicFramePr>
          <p:cNvPr id="2" name="Tabell 1">
            <a:extLst>
              <a:ext uri="{FF2B5EF4-FFF2-40B4-BE49-F238E27FC236}">
                <a16:creationId xmlns:a16="http://schemas.microsoft.com/office/drawing/2014/main" id="{18E9E8A4-7921-4929-8D7A-76DD7F3CBCA3}"/>
              </a:ext>
            </a:extLst>
          </p:cNvPr>
          <p:cNvGraphicFramePr>
            <a:graphicFrameLocks noGrp="1"/>
          </p:cNvGraphicFramePr>
          <p:nvPr>
            <p:extLst>
              <p:ext uri="{D42A27DB-BD31-4B8C-83A1-F6EECF244321}">
                <p14:modId xmlns:p14="http://schemas.microsoft.com/office/powerpoint/2010/main" val="1544582329"/>
              </p:ext>
            </p:extLst>
          </p:nvPr>
        </p:nvGraphicFramePr>
        <p:xfrm>
          <a:off x="628651" y="1915873"/>
          <a:ext cx="7656708" cy="4114224"/>
        </p:xfrm>
        <a:graphic>
          <a:graphicData uri="http://schemas.openxmlformats.org/drawingml/2006/table">
            <a:tbl>
              <a:tblPr firstRow="1" firstCol="1" bandRow="1">
                <a:tableStyleId>{21E4AEA4-8DFA-4A89-87EB-49C32662AFE0}</a:tableStyleId>
              </a:tblPr>
              <a:tblGrid>
                <a:gridCol w="1653659">
                  <a:extLst>
                    <a:ext uri="{9D8B030D-6E8A-4147-A177-3AD203B41FA5}">
                      <a16:colId xmlns:a16="http://schemas.microsoft.com/office/drawing/2014/main" val="2481572534"/>
                    </a:ext>
                  </a:extLst>
                </a:gridCol>
                <a:gridCol w="448498">
                  <a:extLst>
                    <a:ext uri="{9D8B030D-6E8A-4147-A177-3AD203B41FA5}">
                      <a16:colId xmlns:a16="http://schemas.microsoft.com/office/drawing/2014/main" val="2687133278"/>
                    </a:ext>
                  </a:extLst>
                </a:gridCol>
                <a:gridCol w="1123616">
                  <a:extLst>
                    <a:ext uri="{9D8B030D-6E8A-4147-A177-3AD203B41FA5}">
                      <a16:colId xmlns:a16="http://schemas.microsoft.com/office/drawing/2014/main" val="1043946889"/>
                    </a:ext>
                  </a:extLst>
                </a:gridCol>
                <a:gridCol w="1274379">
                  <a:extLst>
                    <a:ext uri="{9D8B030D-6E8A-4147-A177-3AD203B41FA5}">
                      <a16:colId xmlns:a16="http://schemas.microsoft.com/office/drawing/2014/main" val="3253314523"/>
                    </a:ext>
                  </a:extLst>
                </a:gridCol>
                <a:gridCol w="464618">
                  <a:extLst>
                    <a:ext uri="{9D8B030D-6E8A-4147-A177-3AD203B41FA5}">
                      <a16:colId xmlns:a16="http://schemas.microsoft.com/office/drawing/2014/main" val="2931669669"/>
                    </a:ext>
                  </a:extLst>
                </a:gridCol>
                <a:gridCol w="1293344">
                  <a:extLst>
                    <a:ext uri="{9D8B030D-6E8A-4147-A177-3AD203B41FA5}">
                      <a16:colId xmlns:a16="http://schemas.microsoft.com/office/drawing/2014/main" val="774908155"/>
                    </a:ext>
                  </a:extLst>
                </a:gridCol>
                <a:gridCol w="464618">
                  <a:extLst>
                    <a:ext uri="{9D8B030D-6E8A-4147-A177-3AD203B41FA5}">
                      <a16:colId xmlns:a16="http://schemas.microsoft.com/office/drawing/2014/main" val="1573357798"/>
                    </a:ext>
                  </a:extLst>
                </a:gridCol>
                <a:gridCol w="933976">
                  <a:extLst>
                    <a:ext uri="{9D8B030D-6E8A-4147-A177-3AD203B41FA5}">
                      <a16:colId xmlns:a16="http://schemas.microsoft.com/office/drawing/2014/main" val="2862817749"/>
                    </a:ext>
                  </a:extLst>
                </a:gridCol>
              </a:tblGrid>
              <a:tr h="297413">
                <a:tc>
                  <a:txBody>
                    <a:bodyPr/>
                    <a:lstStyle/>
                    <a:p>
                      <a:pPr hangingPunct="0"/>
                      <a:r>
                        <a:rPr lang="sv-SE" sz="1800">
                          <a:solidFill>
                            <a:sysClr val="windowText" lastClr="000000"/>
                          </a:solidFill>
                          <a:effectLst/>
                        </a:rPr>
                        <a:t>Termin</a:t>
                      </a:r>
                      <a:endParaRPr lang="sv-SE" sz="1200">
                        <a:solidFill>
                          <a:sysClr val="windowText" lastClr="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rgbClr val="E50076"/>
                    </a:solidFill>
                  </a:tcPr>
                </a:tc>
                <a:tc>
                  <a:txBody>
                    <a:bodyPr/>
                    <a:lstStyle/>
                    <a:p>
                      <a:pPr algn="ctr" hangingPunct="0"/>
                      <a:r>
                        <a:rPr lang="sv-SE" sz="1600">
                          <a:solidFill>
                            <a:sysClr val="windowText" lastClr="000000"/>
                          </a:solidFill>
                          <a:effectLst/>
                        </a:rPr>
                        <a:t>T1</a:t>
                      </a:r>
                      <a:endParaRPr lang="sv-SE" sz="1100">
                        <a:solidFill>
                          <a:sysClr val="windowText" lastClr="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rgbClr val="E50076"/>
                    </a:solidFill>
                  </a:tcPr>
                </a:tc>
                <a:tc>
                  <a:txBody>
                    <a:bodyPr/>
                    <a:lstStyle/>
                    <a:p>
                      <a:pPr algn="ctr" hangingPunct="0"/>
                      <a:r>
                        <a:rPr lang="sv-SE" sz="1600">
                          <a:solidFill>
                            <a:sysClr val="windowText" lastClr="000000"/>
                          </a:solidFill>
                          <a:effectLst/>
                        </a:rPr>
                        <a:t>T2</a:t>
                      </a:r>
                      <a:endParaRPr lang="sv-SE" sz="1100">
                        <a:solidFill>
                          <a:sysClr val="windowText" lastClr="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rgbClr val="E50076"/>
                    </a:solidFill>
                  </a:tcPr>
                </a:tc>
                <a:tc>
                  <a:txBody>
                    <a:bodyPr/>
                    <a:lstStyle/>
                    <a:p>
                      <a:pPr algn="ctr" hangingPunct="0"/>
                      <a:r>
                        <a:rPr lang="sv-SE" sz="1600">
                          <a:solidFill>
                            <a:sysClr val="windowText" lastClr="000000"/>
                          </a:solidFill>
                          <a:effectLst/>
                        </a:rPr>
                        <a:t>T3</a:t>
                      </a:r>
                      <a:endParaRPr lang="sv-SE" sz="1100">
                        <a:solidFill>
                          <a:sysClr val="windowText" lastClr="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rgbClr val="E50076"/>
                    </a:solidFill>
                  </a:tcPr>
                </a:tc>
                <a:tc>
                  <a:txBody>
                    <a:bodyPr/>
                    <a:lstStyle/>
                    <a:p>
                      <a:pPr algn="ctr" hangingPunct="0"/>
                      <a:r>
                        <a:rPr lang="sv-SE" sz="1600">
                          <a:solidFill>
                            <a:sysClr val="windowText" lastClr="000000"/>
                          </a:solidFill>
                          <a:effectLst/>
                        </a:rPr>
                        <a:t>T4</a:t>
                      </a:r>
                      <a:endParaRPr lang="sv-SE" sz="1100">
                        <a:solidFill>
                          <a:sysClr val="windowText" lastClr="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rgbClr val="E50076"/>
                    </a:solidFill>
                  </a:tcPr>
                </a:tc>
                <a:tc>
                  <a:txBody>
                    <a:bodyPr/>
                    <a:lstStyle/>
                    <a:p>
                      <a:pPr algn="ctr" hangingPunct="0"/>
                      <a:r>
                        <a:rPr lang="sv-SE" sz="1600">
                          <a:solidFill>
                            <a:sysClr val="windowText" lastClr="000000"/>
                          </a:solidFill>
                          <a:effectLst/>
                        </a:rPr>
                        <a:t>T5</a:t>
                      </a:r>
                      <a:endParaRPr lang="sv-SE" sz="1100">
                        <a:solidFill>
                          <a:sysClr val="windowText" lastClr="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rgbClr val="E50076"/>
                    </a:solidFill>
                  </a:tcPr>
                </a:tc>
                <a:tc>
                  <a:txBody>
                    <a:bodyPr/>
                    <a:lstStyle/>
                    <a:p>
                      <a:pPr algn="ctr" hangingPunct="0"/>
                      <a:r>
                        <a:rPr lang="sv-SE" sz="1600">
                          <a:solidFill>
                            <a:sysClr val="windowText" lastClr="000000"/>
                          </a:solidFill>
                          <a:effectLst/>
                        </a:rPr>
                        <a:t>T6</a:t>
                      </a:r>
                      <a:endParaRPr lang="sv-SE" sz="1100">
                        <a:solidFill>
                          <a:sysClr val="windowText" lastClr="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rgbClr val="E50076"/>
                    </a:solidFill>
                  </a:tcPr>
                </a:tc>
                <a:tc>
                  <a:txBody>
                    <a:bodyPr/>
                    <a:lstStyle/>
                    <a:p>
                      <a:pPr algn="ctr" hangingPunct="0"/>
                      <a:r>
                        <a:rPr lang="sv-SE" sz="1600" dirty="0">
                          <a:solidFill>
                            <a:sysClr val="windowText" lastClr="000000"/>
                          </a:solidFill>
                          <a:effectLst/>
                        </a:rPr>
                        <a:t>T7</a:t>
                      </a:r>
                      <a:endParaRPr lang="sv-SE" sz="1100" dirty="0">
                        <a:solidFill>
                          <a:sysClr val="windowText" lastClr="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rgbClr val="E50076"/>
                    </a:solidFill>
                  </a:tcPr>
                </a:tc>
                <a:extLst>
                  <a:ext uri="{0D108BD9-81ED-4DB2-BD59-A6C34878D82A}">
                    <a16:rowId xmlns:a16="http://schemas.microsoft.com/office/drawing/2014/main" val="3904670681"/>
                  </a:ext>
                </a:extLst>
              </a:tr>
              <a:tr h="545258">
                <a:tc>
                  <a:txBody>
                    <a:bodyPr/>
                    <a:lstStyle/>
                    <a:p>
                      <a:pPr hangingPunct="0"/>
                      <a:r>
                        <a:rPr lang="sv-SE" sz="1600" dirty="0">
                          <a:solidFill>
                            <a:sysClr val="windowText" lastClr="000000"/>
                          </a:solidFill>
                          <a:effectLst/>
                        </a:rPr>
                        <a:t>Antal VFU veckor</a:t>
                      </a:r>
                      <a:endParaRPr lang="sv-SE" sz="1200" dirty="0">
                        <a:solidFill>
                          <a:sysClr val="windowText" lastClr="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rgbClr val="E50076"/>
                    </a:solidFill>
                  </a:tcPr>
                </a:tc>
                <a:tc>
                  <a:txBody>
                    <a:bodyPr/>
                    <a:lstStyle/>
                    <a:p>
                      <a:pPr algn="ctr" hangingPunct="0"/>
                      <a:r>
                        <a:rPr lang="sv-SE" sz="1600">
                          <a:solidFill>
                            <a:sysClr val="windowText" lastClr="000000"/>
                          </a:solidFill>
                          <a:effectLst/>
                        </a:rPr>
                        <a:t> </a:t>
                      </a:r>
                      <a:endParaRPr lang="sv-SE" sz="1200">
                        <a:solidFill>
                          <a:sysClr val="windowText" lastClr="000000"/>
                        </a:solidFill>
                        <a:effectLst/>
                      </a:endParaRPr>
                    </a:p>
                    <a:p>
                      <a:pPr algn="ctr" hangingPunct="0"/>
                      <a:r>
                        <a:rPr lang="sv-SE" sz="1600">
                          <a:solidFill>
                            <a:sysClr val="windowText" lastClr="000000"/>
                          </a:solidFill>
                          <a:effectLst/>
                        </a:rPr>
                        <a:t>0</a:t>
                      </a:r>
                      <a:endParaRPr lang="sv-SE" sz="1200">
                        <a:solidFill>
                          <a:sysClr val="windowText" lastClr="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rgbClr val="FFC9E5"/>
                    </a:solidFill>
                  </a:tcPr>
                </a:tc>
                <a:tc>
                  <a:txBody>
                    <a:bodyPr/>
                    <a:lstStyle/>
                    <a:p>
                      <a:pPr algn="ctr" hangingPunct="0"/>
                      <a:r>
                        <a:rPr lang="sv-SE" sz="1600">
                          <a:solidFill>
                            <a:sysClr val="windowText" lastClr="000000"/>
                          </a:solidFill>
                          <a:effectLst/>
                        </a:rPr>
                        <a:t> </a:t>
                      </a:r>
                      <a:endParaRPr lang="sv-SE" sz="1200">
                        <a:solidFill>
                          <a:sysClr val="windowText" lastClr="000000"/>
                        </a:solidFill>
                        <a:effectLst/>
                      </a:endParaRPr>
                    </a:p>
                    <a:p>
                      <a:pPr algn="ctr" hangingPunct="0"/>
                      <a:r>
                        <a:rPr lang="sv-SE" sz="1600">
                          <a:solidFill>
                            <a:sysClr val="windowText" lastClr="000000"/>
                          </a:solidFill>
                          <a:effectLst/>
                        </a:rPr>
                        <a:t>3</a:t>
                      </a:r>
                      <a:endParaRPr lang="sv-SE" sz="1200">
                        <a:solidFill>
                          <a:sysClr val="windowText" lastClr="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rgbClr val="FFC9E5"/>
                    </a:solidFill>
                  </a:tcPr>
                </a:tc>
                <a:tc>
                  <a:txBody>
                    <a:bodyPr/>
                    <a:lstStyle/>
                    <a:p>
                      <a:pPr algn="ctr" hangingPunct="0"/>
                      <a:r>
                        <a:rPr lang="sv-SE" sz="1600">
                          <a:solidFill>
                            <a:sysClr val="windowText" lastClr="000000"/>
                          </a:solidFill>
                          <a:effectLst/>
                        </a:rPr>
                        <a:t> </a:t>
                      </a:r>
                      <a:endParaRPr lang="sv-SE" sz="1200">
                        <a:solidFill>
                          <a:sysClr val="windowText" lastClr="000000"/>
                        </a:solidFill>
                        <a:effectLst/>
                      </a:endParaRPr>
                    </a:p>
                    <a:p>
                      <a:pPr algn="ctr" hangingPunct="0"/>
                      <a:r>
                        <a:rPr lang="sv-SE" sz="1600">
                          <a:solidFill>
                            <a:sysClr val="windowText" lastClr="000000"/>
                          </a:solidFill>
                          <a:effectLst/>
                        </a:rPr>
                        <a:t>7</a:t>
                      </a:r>
                      <a:endParaRPr lang="sv-SE" sz="1200">
                        <a:solidFill>
                          <a:sysClr val="windowText" lastClr="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rgbClr val="FFC9E5"/>
                    </a:solidFill>
                  </a:tcPr>
                </a:tc>
                <a:tc>
                  <a:txBody>
                    <a:bodyPr/>
                    <a:lstStyle/>
                    <a:p>
                      <a:pPr algn="ctr" hangingPunct="0"/>
                      <a:r>
                        <a:rPr lang="sv-SE" sz="1600">
                          <a:solidFill>
                            <a:sysClr val="windowText" lastClr="000000"/>
                          </a:solidFill>
                          <a:effectLst/>
                        </a:rPr>
                        <a:t> </a:t>
                      </a:r>
                      <a:endParaRPr lang="sv-SE" sz="1200">
                        <a:solidFill>
                          <a:sysClr val="windowText" lastClr="000000"/>
                        </a:solidFill>
                        <a:effectLst/>
                      </a:endParaRPr>
                    </a:p>
                    <a:p>
                      <a:pPr algn="ctr" hangingPunct="0"/>
                      <a:r>
                        <a:rPr lang="sv-SE" sz="1600">
                          <a:solidFill>
                            <a:sysClr val="windowText" lastClr="000000"/>
                          </a:solidFill>
                          <a:effectLst/>
                        </a:rPr>
                        <a:t>0</a:t>
                      </a:r>
                      <a:endParaRPr lang="sv-SE" sz="1200">
                        <a:solidFill>
                          <a:sysClr val="windowText" lastClr="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rgbClr val="FFC9E5"/>
                    </a:solidFill>
                  </a:tcPr>
                </a:tc>
                <a:tc>
                  <a:txBody>
                    <a:bodyPr/>
                    <a:lstStyle/>
                    <a:p>
                      <a:pPr algn="ctr" hangingPunct="0"/>
                      <a:r>
                        <a:rPr lang="sv-SE" sz="1600" dirty="0">
                          <a:solidFill>
                            <a:sysClr val="windowText" lastClr="000000"/>
                          </a:solidFill>
                          <a:effectLst/>
                        </a:rPr>
                        <a:t> </a:t>
                      </a:r>
                      <a:endParaRPr lang="sv-SE" sz="1200" dirty="0">
                        <a:solidFill>
                          <a:sysClr val="windowText" lastClr="000000"/>
                        </a:solidFill>
                        <a:effectLst/>
                      </a:endParaRPr>
                    </a:p>
                    <a:p>
                      <a:pPr algn="ctr" hangingPunct="0"/>
                      <a:r>
                        <a:rPr lang="sv-SE" sz="1600" dirty="0">
                          <a:solidFill>
                            <a:sysClr val="windowText" lastClr="000000"/>
                          </a:solidFill>
                          <a:effectLst/>
                        </a:rPr>
                        <a:t>10</a:t>
                      </a:r>
                      <a:endParaRPr lang="sv-SE" sz="1200" dirty="0">
                        <a:solidFill>
                          <a:sysClr val="windowText" lastClr="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rgbClr val="FFC9E5"/>
                    </a:solidFill>
                  </a:tcPr>
                </a:tc>
                <a:tc>
                  <a:txBody>
                    <a:bodyPr/>
                    <a:lstStyle/>
                    <a:p>
                      <a:pPr algn="ctr" hangingPunct="0"/>
                      <a:r>
                        <a:rPr lang="sv-SE" sz="1600" dirty="0">
                          <a:solidFill>
                            <a:sysClr val="windowText" lastClr="000000"/>
                          </a:solidFill>
                          <a:effectLst/>
                        </a:rPr>
                        <a:t> </a:t>
                      </a:r>
                      <a:endParaRPr lang="sv-SE" sz="1200" dirty="0">
                        <a:solidFill>
                          <a:sysClr val="windowText" lastClr="000000"/>
                        </a:solidFill>
                        <a:effectLst/>
                      </a:endParaRPr>
                    </a:p>
                    <a:p>
                      <a:pPr algn="ctr" hangingPunct="0"/>
                      <a:r>
                        <a:rPr lang="sv-SE" sz="1600" dirty="0">
                          <a:solidFill>
                            <a:sysClr val="windowText" lastClr="000000"/>
                          </a:solidFill>
                          <a:effectLst/>
                        </a:rPr>
                        <a:t>0</a:t>
                      </a:r>
                      <a:endParaRPr lang="sv-SE" sz="1200" dirty="0">
                        <a:solidFill>
                          <a:sysClr val="windowText" lastClr="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rgbClr val="FFC9E5"/>
                    </a:solidFill>
                  </a:tcPr>
                </a:tc>
                <a:tc>
                  <a:txBody>
                    <a:bodyPr/>
                    <a:lstStyle/>
                    <a:p>
                      <a:pPr algn="ctr" hangingPunct="0"/>
                      <a:r>
                        <a:rPr lang="sv-SE" sz="1600" dirty="0">
                          <a:solidFill>
                            <a:sysClr val="windowText" lastClr="000000"/>
                          </a:solidFill>
                          <a:effectLst/>
                        </a:rPr>
                        <a:t> </a:t>
                      </a:r>
                      <a:endParaRPr lang="sv-SE" sz="1200" dirty="0">
                        <a:solidFill>
                          <a:sysClr val="windowText" lastClr="000000"/>
                        </a:solidFill>
                        <a:effectLst/>
                      </a:endParaRPr>
                    </a:p>
                    <a:p>
                      <a:pPr algn="ctr" hangingPunct="0"/>
                      <a:r>
                        <a:rPr lang="sv-SE" sz="1600" dirty="0">
                          <a:solidFill>
                            <a:sysClr val="windowText" lastClr="000000"/>
                          </a:solidFill>
                          <a:effectLst/>
                        </a:rPr>
                        <a:t>0</a:t>
                      </a:r>
                      <a:endParaRPr lang="sv-SE" sz="1200" dirty="0">
                        <a:solidFill>
                          <a:sysClr val="windowText" lastClr="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rgbClr val="FFC9E5"/>
                    </a:solidFill>
                  </a:tcPr>
                </a:tc>
                <a:extLst>
                  <a:ext uri="{0D108BD9-81ED-4DB2-BD59-A6C34878D82A}">
                    <a16:rowId xmlns:a16="http://schemas.microsoft.com/office/drawing/2014/main" val="2220971194"/>
                  </a:ext>
                </a:extLst>
              </a:tr>
              <a:tr h="817889">
                <a:tc>
                  <a:txBody>
                    <a:bodyPr/>
                    <a:lstStyle/>
                    <a:p>
                      <a:pPr hangingPunct="0"/>
                      <a:r>
                        <a:rPr lang="sv-SE" sz="1600">
                          <a:solidFill>
                            <a:sysClr val="windowText" lastClr="000000"/>
                          </a:solidFill>
                          <a:effectLst/>
                        </a:rPr>
                        <a:t>Antal högskolepoäng VFU</a:t>
                      </a:r>
                      <a:endParaRPr lang="sv-SE" sz="1200">
                        <a:solidFill>
                          <a:sysClr val="windowText" lastClr="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rgbClr val="E50076"/>
                    </a:solidFill>
                  </a:tcPr>
                </a:tc>
                <a:tc>
                  <a:txBody>
                    <a:bodyPr/>
                    <a:lstStyle/>
                    <a:p>
                      <a:pPr algn="ctr" hangingPunct="0"/>
                      <a:r>
                        <a:rPr lang="sv-SE" sz="1600">
                          <a:solidFill>
                            <a:sysClr val="windowText" lastClr="000000"/>
                          </a:solidFill>
                          <a:effectLst/>
                        </a:rPr>
                        <a:t> </a:t>
                      </a:r>
                      <a:endParaRPr lang="sv-SE" sz="1200">
                        <a:solidFill>
                          <a:sysClr val="windowText" lastClr="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rgbClr val="FFE5F3"/>
                    </a:solidFill>
                  </a:tcPr>
                </a:tc>
                <a:tc>
                  <a:txBody>
                    <a:bodyPr/>
                    <a:lstStyle/>
                    <a:p>
                      <a:pPr algn="ctr" hangingPunct="0"/>
                      <a:r>
                        <a:rPr lang="sv-SE" sz="1600">
                          <a:solidFill>
                            <a:sysClr val="windowText" lastClr="000000"/>
                          </a:solidFill>
                          <a:effectLst/>
                        </a:rPr>
                        <a:t> </a:t>
                      </a:r>
                      <a:endParaRPr lang="sv-SE" sz="1200">
                        <a:solidFill>
                          <a:sysClr val="windowText" lastClr="000000"/>
                        </a:solidFill>
                        <a:effectLst/>
                      </a:endParaRPr>
                    </a:p>
                    <a:p>
                      <a:pPr algn="ctr" hangingPunct="0"/>
                      <a:r>
                        <a:rPr lang="sv-SE" sz="1600">
                          <a:solidFill>
                            <a:sysClr val="windowText" lastClr="000000"/>
                          </a:solidFill>
                          <a:effectLst/>
                        </a:rPr>
                        <a:t>4,5hp</a:t>
                      </a:r>
                      <a:endParaRPr lang="sv-SE" sz="1200">
                        <a:solidFill>
                          <a:sysClr val="windowText" lastClr="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rgbClr val="FFE5F3"/>
                    </a:solidFill>
                  </a:tcPr>
                </a:tc>
                <a:tc>
                  <a:txBody>
                    <a:bodyPr/>
                    <a:lstStyle/>
                    <a:p>
                      <a:pPr algn="ctr" hangingPunct="0"/>
                      <a:r>
                        <a:rPr lang="sv-SE" sz="1600">
                          <a:solidFill>
                            <a:sysClr val="windowText" lastClr="000000"/>
                          </a:solidFill>
                          <a:effectLst/>
                        </a:rPr>
                        <a:t> </a:t>
                      </a:r>
                      <a:endParaRPr lang="sv-SE" sz="1200">
                        <a:solidFill>
                          <a:sysClr val="windowText" lastClr="000000"/>
                        </a:solidFill>
                        <a:effectLst/>
                      </a:endParaRPr>
                    </a:p>
                    <a:p>
                      <a:pPr algn="ctr" hangingPunct="0"/>
                      <a:r>
                        <a:rPr lang="sv-SE" sz="1600">
                          <a:solidFill>
                            <a:sysClr val="windowText" lastClr="000000"/>
                          </a:solidFill>
                          <a:effectLst/>
                        </a:rPr>
                        <a:t>10,5 hp</a:t>
                      </a:r>
                      <a:endParaRPr lang="sv-SE" sz="1200">
                        <a:solidFill>
                          <a:sysClr val="windowText" lastClr="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rgbClr val="FFE5F3"/>
                    </a:solidFill>
                  </a:tcPr>
                </a:tc>
                <a:tc>
                  <a:txBody>
                    <a:bodyPr/>
                    <a:lstStyle/>
                    <a:p>
                      <a:pPr algn="ctr" hangingPunct="0"/>
                      <a:r>
                        <a:rPr lang="sv-SE" sz="1600">
                          <a:solidFill>
                            <a:sysClr val="windowText" lastClr="000000"/>
                          </a:solidFill>
                          <a:effectLst/>
                        </a:rPr>
                        <a:t> </a:t>
                      </a:r>
                      <a:endParaRPr lang="sv-SE" sz="1200">
                        <a:solidFill>
                          <a:sysClr val="windowText" lastClr="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rgbClr val="FFE5F3"/>
                    </a:solidFill>
                  </a:tcPr>
                </a:tc>
                <a:tc>
                  <a:txBody>
                    <a:bodyPr/>
                    <a:lstStyle/>
                    <a:p>
                      <a:pPr algn="ctr" hangingPunct="0"/>
                      <a:r>
                        <a:rPr lang="sv-SE" sz="1600">
                          <a:solidFill>
                            <a:sysClr val="windowText" lastClr="000000"/>
                          </a:solidFill>
                          <a:effectLst/>
                        </a:rPr>
                        <a:t> </a:t>
                      </a:r>
                      <a:endParaRPr lang="sv-SE" sz="1200">
                        <a:solidFill>
                          <a:sysClr val="windowText" lastClr="000000"/>
                        </a:solidFill>
                        <a:effectLst/>
                      </a:endParaRPr>
                    </a:p>
                    <a:p>
                      <a:pPr algn="ctr" hangingPunct="0"/>
                      <a:r>
                        <a:rPr lang="sv-SE" sz="1600">
                          <a:solidFill>
                            <a:sysClr val="windowText" lastClr="000000"/>
                          </a:solidFill>
                          <a:effectLst/>
                        </a:rPr>
                        <a:t>15 hp</a:t>
                      </a:r>
                      <a:endParaRPr lang="sv-SE" sz="1200">
                        <a:solidFill>
                          <a:sysClr val="windowText" lastClr="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rgbClr val="FFE5F3"/>
                    </a:solidFill>
                  </a:tcPr>
                </a:tc>
                <a:tc>
                  <a:txBody>
                    <a:bodyPr/>
                    <a:lstStyle/>
                    <a:p>
                      <a:pPr algn="ctr" hangingPunct="0"/>
                      <a:r>
                        <a:rPr lang="sv-SE" sz="1600">
                          <a:solidFill>
                            <a:sysClr val="windowText" lastClr="000000"/>
                          </a:solidFill>
                          <a:effectLst/>
                        </a:rPr>
                        <a:t> </a:t>
                      </a:r>
                      <a:endParaRPr lang="sv-SE" sz="1200">
                        <a:solidFill>
                          <a:sysClr val="windowText" lastClr="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rgbClr val="FFE5F3"/>
                    </a:solidFill>
                  </a:tcPr>
                </a:tc>
                <a:tc>
                  <a:txBody>
                    <a:bodyPr/>
                    <a:lstStyle/>
                    <a:p>
                      <a:pPr algn="ctr" hangingPunct="0"/>
                      <a:r>
                        <a:rPr lang="sv-SE" sz="1600" dirty="0">
                          <a:solidFill>
                            <a:sysClr val="windowText" lastClr="000000"/>
                          </a:solidFill>
                          <a:effectLst/>
                        </a:rPr>
                        <a:t> </a:t>
                      </a:r>
                      <a:endParaRPr lang="sv-SE" sz="1200" dirty="0">
                        <a:solidFill>
                          <a:sysClr val="windowText" lastClr="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rgbClr val="FFE5F3"/>
                    </a:solidFill>
                  </a:tcPr>
                </a:tc>
                <a:extLst>
                  <a:ext uri="{0D108BD9-81ED-4DB2-BD59-A6C34878D82A}">
                    <a16:rowId xmlns:a16="http://schemas.microsoft.com/office/drawing/2014/main" val="2324933926"/>
                  </a:ext>
                </a:extLst>
              </a:tr>
              <a:tr h="2453664">
                <a:tc>
                  <a:txBody>
                    <a:bodyPr/>
                    <a:lstStyle/>
                    <a:p>
                      <a:pPr hangingPunct="0"/>
                      <a:r>
                        <a:rPr lang="sv-SE" sz="1600" dirty="0">
                          <a:solidFill>
                            <a:sysClr val="windowText" lastClr="000000"/>
                          </a:solidFill>
                          <a:effectLst/>
                        </a:rPr>
                        <a:t>Studentens VFU</a:t>
                      </a:r>
                      <a:endParaRPr lang="sv-SE" sz="1200" dirty="0">
                        <a:solidFill>
                          <a:sysClr val="windowText" lastClr="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rgbClr val="E50076"/>
                    </a:solidFill>
                  </a:tcPr>
                </a:tc>
                <a:tc>
                  <a:txBody>
                    <a:bodyPr/>
                    <a:lstStyle/>
                    <a:p>
                      <a:pPr algn="ctr" hangingPunct="0"/>
                      <a:r>
                        <a:rPr lang="sv-SE" sz="1600">
                          <a:solidFill>
                            <a:sysClr val="windowText" lastClr="000000"/>
                          </a:solidFill>
                          <a:effectLst/>
                        </a:rPr>
                        <a:t> </a:t>
                      </a:r>
                      <a:endParaRPr lang="sv-SE" sz="1200">
                        <a:solidFill>
                          <a:sysClr val="windowText" lastClr="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rgbClr val="FFC9E5"/>
                    </a:solidFill>
                  </a:tcPr>
                </a:tc>
                <a:tc>
                  <a:txBody>
                    <a:bodyPr/>
                    <a:lstStyle/>
                    <a:p>
                      <a:pPr algn="ctr" hangingPunct="0"/>
                      <a:r>
                        <a:rPr lang="sv-SE" sz="1600" dirty="0">
                          <a:solidFill>
                            <a:sysClr val="windowText" lastClr="000000"/>
                          </a:solidFill>
                          <a:effectLst/>
                        </a:rPr>
                        <a:t> </a:t>
                      </a:r>
                      <a:endParaRPr lang="sv-SE" sz="1200" dirty="0">
                        <a:solidFill>
                          <a:sysClr val="windowText" lastClr="000000"/>
                        </a:solidFill>
                        <a:effectLst/>
                      </a:endParaRPr>
                    </a:p>
                    <a:p>
                      <a:pPr algn="ctr" hangingPunct="0"/>
                      <a:r>
                        <a:rPr lang="sv-SE" sz="1600" dirty="0">
                          <a:solidFill>
                            <a:sysClr val="windowText" lastClr="000000"/>
                          </a:solidFill>
                          <a:effectLst/>
                        </a:rPr>
                        <a:t>Studenten observerar och beskriver det sociala arbetets praktik</a:t>
                      </a:r>
                      <a:endParaRPr lang="sv-SE" sz="1200" dirty="0">
                        <a:solidFill>
                          <a:sysClr val="windowText" lastClr="000000"/>
                        </a:solidFill>
                        <a:effectLst/>
                      </a:endParaRPr>
                    </a:p>
                    <a:p>
                      <a:pPr algn="ctr" hangingPunct="0"/>
                      <a:r>
                        <a:rPr lang="sv-SE" sz="1600" dirty="0">
                          <a:solidFill>
                            <a:sysClr val="windowText" lastClr="000000"/>
                          </a:solidFill>
                          <a:effectLst/>
                        </a:rPr>
                        <a:t> </a:t>
                      </a:r>
                      <a:endParaRPr lang="sv-SE" sz="1200" dirty="0">
                        <a:solidFill>
                          <a:sysClr val="windowText" lastClr="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rgbClr val="FFC9E5"/>
                    </a:solidFill>
                  </a:tcPr>
                </a:tc>
                <a:tc>
                  <a:txBody>
                    <a:bodyPr/>
                    <a:lstStyle/>
                    <a:p>
                      <a:pPr algn="ctr" hangingPunct="0"/>
                      <a:r>
                        <a:rPr lang="sv-SE" sz="1600">
                          <a:solidFill>
                            <a:sysClr val="windowText" lastClr="000000"/>
                          </a:solidFill>
                          <a:effectLst/>
                        </a:rPr>
                        <a:t> </a:t>
                      </a:r>
                      <a:endParaRPr lang="sv-SE" sz="1200">
                        <a:solidFill>
                          <a:sysClr val="windowText" lastClr="000000"/>
                        </a:solidFill>
                        <a:effectLst/>
                      </a:endParaRPr>
                    </a:p>
                    <a:p>
                      <a:pPr algn="ctr" hangingPunct="0"/>
                      <a:r>
                        <a:rPr lang="sv-SE" sz="1600">
                          <a:solidFill>
                            <a:sysClr val="windowText" lastClr="000000"/>
                          </a:solidFill>
                          <a:effectLst/>
                        </a:rPr>
                        <a:t>Studenten får under handledning en ökad andel eget arbete </a:t>
                      </a:r>
                      <a:endParaRPr lang="sv-SE" sz="1200">
                        <a:solidFill>
                          <a:sysClr val="windowText" lastClr="000000"/>
                        </a:solidFill>
                        <a:effectLst/>
                      </a:endParaRPr>
                    </a:p>
                    <a:p>
                      <a:pPr algn="ctr" hangingPunct="0"/>
                      <a:r>
                        <a:rPr lang="sv-SE" sz="1600">
                          <a:solidFill>
                            <a:sysClr val="windowText" lastClr="000000"/>
                          </a:solidFill>
                          <a:effectLst/>
                        </a:rPr>
                        <a:t> </a:t>
                      </a:r>
                      <a:endParaRPr lang="sv-SE" sz="1200">
                        <a:solidFill>
                          <a:sysClr val="windowText" lastClr="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rgbClr val="FFC9E5"/>
                    </a:solidFill>
                  </a:tcPr>
                </a:tc>
                <a:tc>
                  <a:txBody>
                    <a:bodyPr/>
                    <a:lstStyle/>
                    <a:p>
                      <a:pPr algn="ctr" hangingPunct="0"/>
                      <a:r>
                        <a:rPr lang="sv-SE" sz="1600">
                          <a:solidFill>
                            <a:sysClr val="windowText" lastClr="000000"/>
                          </a:solidFill>
                          <a:effectLst/>
                        </a:rPr>
                        <a:t> </a:t>
                      </a:r>
                      <a:endParaRPr lang="sv-SE" sz="1200">
                        <a:solidFill>
                          <a:sysClr val="windowText" lastClr="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rgbClr val="FFC9E5"/>
                    </a:solidFill>
                  </a:tcPr>
                </a:tc>
                <a:tc>
                  <a:txBody>
                    <a:bodyPr/>
                    <a:lstStyle/>
                    <a:p>
                      <a:pPr algn="ctr" hangingPunct="0"/>
                      <a:r>
                        <a:rPr lang="sv-SE" sz="1600" dirty="0">
                          <a:solidFill>
                            <a:sysClr val="windowText" lastClr="000000"/>
                          </a:solidFill>
                          <a:effectLst/>
                        </a:rPr>
                        <a:t> </a:t>
                      </a:r>
                      <a:endParaRPr lang="sv-SE" sz="1200" dirty="0">
                        <a:solidFill>
                          <a:sysClr val="windowText" lastClr="000000"/>
                        </a:solidFill>
                        <a:effectLst/>
                      </a:endParaRPr>
                    </a:p>
                    <a:p>
                      <a:pPr algn="ctr" hangingPunct="0"/>
                      <a:r>
                        <a:rPr lang="sv-SE" sz="1600" dirty="0">
                          <a:solidFill>
                            <a:sysClr val="windowText" lastClr="000000"/>
                          </a:solidFill>
                          <a:effectLst/>
                        </a:rPr>
                        <a:t>Studenten tilldelas avgränsade självständiga uppgifter </a:t>
                      </a:r>
                      <a:endParaRPr lang="sv-SE" sz="1200" dirty="0">
                        <a:solidFill>
                          <a:sysClr val="windowText" lastClr="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rgbClr val="FFC9E5"/>
                    </a:solidFill>
                  </a:tcPr>
                </a:tc>
                <a:tc>
                  <a:txBody>
                    <a:bodyPr/>
                    <a:lstStyle/>
                    <a:p>
                      <a:pPr algn="ctr" hangingPunct="0"/>
                      <a:r>
                        <a:rPr lang="sv-SE" sz="1600">
                          <a:solidFill>
                            <a:sysClr val="windowText" lastClr="000000"/>
                          </a:solidFill>
                          <a:effectLst/>
                        </a:rPr>
                        <a:t> </a:t>
                      </a:r>
                      <a:endParaRPr lang="sv-SE" sz="1200">
                        <a:solidFill>
                          <a:sysClr val="windowText" lastClr="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rgbClr val="FFC9E5"/>
                    </a:solidFill>
                  </a:tcPr>
                </a:tc>
                <a:tc>
                  <a:txBody>
                    <a:bodyPr/>
                    <a:lstStyle/>
                    <a:p>
                      <a:pPr algn="ctr" hangingPunct="0"/>
                      <a:r>
                        <a:rPr lang="sv-SE" sz="1600" dirty="0">
                          <a:solidFill>
                            <a:sysClr val="windowText" lastClr="000000"/>
                          </a:solidFill>
                          <a:effectLst/>
                        </a:rPr>
                        <a:t> </a:t>
                      </a:r>
                      <a:endParaRPr lang="sv-SE" sz="1200" dirty="0">
                        <a:solidFill>
                          <a:sysClr val="windowText" lastClr="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rgbClr val="FFC9E5"/>
                    </a:solidFill>
                  </a:tcPr>
                </a:tc>
                <a:extLst>
                  <a:ext uri="{0D108BD9-81ED-4DB2-BD59-A6C34878D82A}">
                    <a16:rowId xmlns:a16="http://schemas.microsoft.com/office/drawing/2014/main" val="2324427287"/>
                  </a:ext>
                </a:extLst>
              </a:tr>
            </a:tbl>
          </a:graphicData>
        </a:graphic>
      </p:graphicFrame>
    </p:spTree>
    <p:extLst>
      <p:ext uri="{BB962C8B-B14F-4D97-AF65-F5344CB8AC3E}">
        <p14:creationId xmlns:p14="http://schemas.microsoft.com/office/powerpoint/2010/main" val="1162922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txBox="1">
            <a:spLocks/>
          </p:cNvSpPr>
          <p:nvPr/>
        </p:nvSpPr>
        <p:spPr>
          <a:xfrm>
            <a:off x="628650" y="2194619"/>
            <a:ext cx="8015037" cy="3983122"/>
          </a:xfrm>
          <a:prstGeom prst="rect">
            <a:avLst/>
          </a:prstGeom>
        </p:spPr>
        <p:txBody>
          <a:bodyPr lIns="0" tIns="0" rIns="0" bIns="0" anchor="t">
            <a:noAutofit/>
          </a:bodyPr>
          <a:lst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endParaRPr lang="sv-SE" sz="2000" b="1" dirty="0">
              <a:solidFill>
                <a:srgbClr val="000000"/>
              </a:solidFill>
              <a:latin typeface="Times New Roman"/>
              <a:ea typeface="Times New Roman" charset="0"/>
              <a:cs typeface="Times New Roman"/>
            </a:endParaRPr>
          </a:p>
          <a:p>
            <a:endParaRPr lang="sv-SE" sz="2000" b="1" dirty="0">
              <a:solidFill>
                <a:srgbClr val="000000"/>
              </a:solidFill>
              <a:latin typeface="Times New Roman"/>
              <a:ea typeface="Times New Roman" charset="0"/>
              <a:cs typeface="Times New Roman"/>
            </a:endParaRPr>
          </a:p>
          <a:p>
            <a:endParaRPr lang="sv-SE" sz="2000" b="1" dirty="0">
              <a:solidFill>
                <a:srgbClr val="000000"/>
              </a:solidFill>
              <a:latin typeface="Times New Roman"/>
              <a:ea typeface="Times New Roman" charset="0"/>
              <a:cs typeface="Times New Roman"/>
            </a:endParaRPr>
          </a:p>
          <a:p>
            <a:pPr marL="0" indent="0">
              <a:buNone/>
            </a:pPr>
            <a:endParaRPr lang="sv-SE" sz="1800" b="1" dirty="0">
              <a:solidFill>
                <a:srgbClr val="000000"/>
              </a:solidFill>
              <a:latin typeface="Times New Roman"/>
              <a:ea typeface="Times New Roman" charset="0"/>
              <a:cs typeface="Times New Roman"/>
            </a:endParaRPr>
          </a:p>
        </p:txBody>
      </p:sp>
      <p:sp>
        <p:nvSpPr>
          <p:cNvPr id="10" name="Rubrik 1"/>
          <p:cNvSpPr txBox="1">
            <a:spLocks/>
          </p:cNvSpPr>
          <p:nvPr/>
        </p:nvSpPr>
        <p:spPr>
          <a:xfrm>
            <a:off x="628649" y="1142541"/>
            <a:ext cx="6821603" cy="726952"/>
          </a:xfrm>
          <a:prstGeom prst="rect">
            <a:avLst/>
          </a:prstGeom>
        </p:spPr>
        <p:txBody>
          <a:bodyPr lIns="0" tIns="0" rIns="0" bIns="0" anchor="t" anchorCtr="0">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10000"/>
              </a:lnSpc>
            </a:pPr>
            <a:r>
              <a:rPr lang="sv-SE" sz="3600" b="1" dirty="0">
                <a:gradFill flip="none" rotWithShape="1">
                  <a:gsLst>
                    <a:gs pos="0">
                      <a:srgbClr val="CE0060"/>
                    </a:gs>
                    <a:gs pos="100000">
                      <a:srgbClr val="341C65"/>
                    </a:gs>
                  </a:gsLst>
                  <a:lin ang="0" scaled="1"/>
                  <a:tileRect/>
                </a:gradFill>
                <a:latin typeface="Times New Roman"/>
                <a:cs typeface="Times New Roman"/>
              </a:rPr>
              <a:t>Socionomprogrammet</a:t>
            </a:r>
          </a:p>
        </p:txBody>
      </p:sp>
      <p:sp>
        <p:nvSpPr>
          <p:cNvPr id="11" name="Platshållare för innehåll 2"/>
          <p:cNvSpPr txBox="1">
            <a:spLocks/>
          </p:cNvSpPr>
          <p:nvPr/>
        </p:nvSpPr>
        <p:spPr>
          <a:xfrm>
            <a:off x="628650" y="540000"/>
            <a:ext cx="6821603" cy="521774"/>
          </a:xfrm>
          <a:prstGeom prst="rect">
            <a:avLst/>
          </a:prstGeom>
        </p:spPr>
        <p:txBody>
          <a:bodyPr vert="horz" lIns="0" tIns="0" rIns="0" bIns="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600" b="1" dirty="0">
                <a:gradFill flip="none" rotWithShape="1">
                  <a:gsLst>
                    <a:gs pos="0">
                      <a:srgbClr val="CE0060"/>
                    </a:gs>
                    <a:gs pos="100000">
                      <a:srgbClr val="341C65"/>
                    </a:gs>
                  </a:gsLst>
                  <a:lin ang="0" scaled="1"/>
                  <a:tileRect/>
                </a:gradFill>
                <a:latin typeface="Times New Roman"/>
                <a:ea typeface="Times New Roman" charset="0"/>
                <a:cs typeface="Times New Roman"/>
              </a:rPr>
              <a:t>4. SOCIONOMPROGRAMMET HDA</a:t>
            </a:r>
          </a:p>
        </p:txBody>
      </p:sp>
      <p:sp>
        <p:nvSpPr>
          <p:cNvPr id="7" name="textruta 6">
            <a:extLst>
              <a:ext uri="{FF2B5EF4-FFF2-40B4-BE49-F238E27FC236}">
                <a16:creationId xmlns:a16="http://schemas.microsoft.com/office/drawing/2014/main" id="{DD3CAA0E-BA10-4D3B-9812-4F3A82CE668E}"/>
              </a:ext>
            </a:extLst>
          </p:cNvPr>
          <p:cNvSpPr txBox="1"/>
          <p:nvPr/>
        </p:nvSpPr>
        <p:spPr>
          <a:xfrm>
            <a:off x="628649" y="2602228"/>
            <a:ext cx="7275274" cy="1877437"/>
          </a:xfrm>
          <a:prstGeom prst="rect">
            <a:avLst/>
          </a:prstGeom>
          <a:noFill/>
        </p:spPr>
        <p:txBody>
          <a:bodyPr wrap="square">
            <a:spAutoFit/>
          </a:bodyPr>
          <a:lstStyle/>
          <a:p>
            <a:endParaRPr lang="sv-SE" sz="3200" dirty="0">
              <a:hlinkClick r:id="rId3"/>
            </a:endParaRPr>
          </a:p>
          <a:p>
            <a:r>
              <a:rPr lang="sv-SE" sz="3200" dirty="0">
                <a:hlinkClick r:id="rId3"/>
              </a:rPr>
              <a:t>https://www.du.se/sv/Utbildning/Program/socionomprogrammet/</a:t>
            </a:r>
            <a:endParaRPr lang="sv-SE" sz="3200" dirty="0"/>
          </a:p>
          <a:p>
            <a:endParaRPr lang="sv-SE" sz="2000" dirty="0"/>
          </a:p>
        </p:txBody>
      </p:sp>
      <p:sp>
        <p:nvSpPr>
          <p:cNvPr id="2" name="textruta 1">
            <a:extLst>
              <a:ext uri="{FF2B5EF4-FFF2-40B4-BE49-F238E27FC236}">
                <a16:creationId xmlns:a16="http://schemas.microsoft.com/office/drawing/2014/main" id="{7D8A39E8-F9E2-4406-9811-1A23302402D2}"/>
              </a:ext>
            </a:extLst>
          </p:cNvPr>
          <p:cNvSpPr txBox="1"/>
          <p:nvPr/>
        </p:nvSpPr>
        <p:spPr>
          <a:xfrm>
            <a:off x="628649" y="2602228"/>
            <a:ext cx="5990743" cy="400110"/>
          </a:xfrm>
          <a:prstGeom prst="rect">
            <a:avLst/>
          </a:prstGeom>
          <a:noFill/>
        </p:spPr>
        <p:txBody>
          <a:bodyPr wrap="none" rtlCol="0">
            <a:spAutoFit/>
          </a:bodyPr>
          <a:lstStyle/>
          <a:p>
            <a:r>
              <a:rPr lang="sv-SE" sz="2000" dirty="0">
                <a:latin typeface="Times New Roman" panose="02020603050405020304" pitchFamily="18" charset="0"/>
                <a:cs typeface="Times New Roman" panose="02020603050405020304" pitchFamily="18" charset="0"/>
              </a:rPr>
              <a:t>Mer information om Socionomprogrammet hittar du på: </a:t>
            </a:r>
          </a:p>
        </p:txBody>
      </p:sp>
    </p:spTree>
    <p:extLst>
      <p:ext uri="{BB962C8B-B14F-4D97-AF65-F5344CB8AC3E}">
        <p14:creationId xmlns:p14="http://schemas.microsoft.com/office/powerpoint/2010/main" val="3918082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tema">
  <a:themeElements>
    <a:clrScheme name="Högskolan Dalarna">
      <a:dk1>
        <a:sysClr val="windowText" lastClr="000000"/>
      </a:dk1>
      <a:lt1>
        <a:sysClr val="window" lastClr="FFFFFF"/>
      </a:lt1>
      <a:dk2>
        <a:srgbClr val="4B2582"/>
      </a:dk2>
      <a:lt2>
        <a:srgbClr val="E6E6E6"/>
      </a:lt2>
      <a:accent1>
        <a:srgbClr val="FFDD00"/>
      </a:accent1>
      <a:accent2>
        <a:srgbClr val="95C11F"/>
      </a:accent2>
      <a:accent3>
        <a:srgbClr val="007B3D"/>
      </a:accent3>
      <a:accent4>
        <a:srgbClr val="E50076"/>
      </a:accent4>
      <a:accent5>
        <a:srgbClr val="E4003A"/>
      </a:accent5>
      <a:accent6>
        <a:srgbClr val="E4003A"/>
      </a:accent6>
      <a:hlink>
        <a:srgbClr val="008BD2"/>
      </a:hlink>
      <a:folHlink>
        <a:srgbClr val="008BD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2020 sv" id="{39802B3B-221A-A045-B13D-70F99D7106C0}" vid="{B31A4571-402C-1647-9B05-0CDBC324BAA6}"/>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7BC5B97FD5DDB43B6A00CDA970BAFAB" ma:contentTypeVersion="4" ma:contentTypeDescription="Create a new document." ma:contentTypeScope="" ma:versionID="99abc5b037755cc82edeb71a17b0f626">
  <xsd:schema xmlns:xsd="http://www.w3.org/2001/XMLSchema" xmlns:xs="http://www.w3.org/2001/XMLSchema" xmlns:p="http://schemas.microsoft.com/office/2006/metadata/properties" xmlns:ns2="87ac8667-a90f-413e-a904-cd9324779642" targetNamespace="http://schemas.microsoft.com/office/2006/metadata/properties" ma:root="true" ma:fieldsID="4594d7d47248495d459767bcdabc3d57" ns2:_="">
    <xsd:import namespace="87ac8667-a90f-413e-a904-cd932477964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ac8667-a90f-413e-a904-cd932477964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CB01406-6658-4838-AF81-39A6FDAA62E8}">
  <ds:schemaRefs>
    <ds:schemaRef ds:uri="http://www.w3.org/XML/1998/namespace"/>
    <ds:schemaRef ds:uri="http://purl.org/dc/terms/"/>
    <ds:schemaRef ds:uri="http://schemas.microsoft.com/office/2006/metadata/properties"/>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87ac8667-a90f-413e-a904-cd9324779642"/>
    <ds:schemaRef ds:uri="http://purl.org/dc/elements/1.1/"/>
  </ds:schemaRefs>
</ds:datastoreItem>
</file>

<file path=customXml/itemProps2.xml><?xml version="1.0" encoding="utf-8"?>
<ds:datastoreItem xmlns:ds="http://schemas.openxmlformats.org/officeDocument/2006/customXml" ds:itemID="{828D3A06-1A75-4C3D-97F7-6CD9C2BCF76D}">
  <ds:schemaRefs>
    <ds:schemaRef ds:uri="87ac8667-a90f-413e-a904-cd932477964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2B58BC6-3FD2-4C2D-84E0-850108B91CA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2034</Words>
  <Application>Microsoft Office PowerPoint</Application>
  <PresentationFormat>Bildspel på skärmen (4:3)</PresentationFormat>
  <Paragraphs>303</Paragraphs>
  <Slides>13</Slides>
  <Notes>13</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13</vt:i4>
      </vt:variant>
    </vt:vector>
  </HeadingPairs>
  <TitlesOfParts>
    <vt:vector size="18" baseType="lpstr">
      <vt:lpstr>Arial</vt:lpstr>
      <vt:lpstr>Calibri</vt:lpstr>
      <vt:lpstr>Garamond</vt:lpstr>
      <vt:lpstr>Times New Roman</vt:lpstr>
      <vt:lpstr>Office-tema</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Therese Nilsson (HDa)</dc:creator>
  <cp:lastModifiedBy>Amanda Frank (HDa)</cp:lastModifiedBy>
  <cp:revision>103</cp:revision>
  <cp:lastPrinted>2021-03-12T09:42:59Z</cp:lastPrinted>
  <dcterms:created xsi:type="dcterms:W3CDTF">2020-08-14T08:00:32Z</dcterms:created>
  <dcterms:modified xsi:type="dcterms:W3CDTF">2025-01-28T07:26:35Z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0x01010047BC5B97FD5DDB43B6A00CDA970BAFAB</vt:lpwstr>
  </property>
</Properties>
</file>