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3" r:id="rId2"/>
    <p:sldId id="413" r:id="rId3"/>
    <p:sldId id="392" r:id="rId4"/>
    <p:sldId id="399" r:id="rId5"/>
    <p:sldId id="402" r:id="rId6"/>
    <p:sldId id="393" r:id="rId7"/>
    <p:sldId id="401" r:id="rId8"/>
    <p:sldId id="411" r:id="rId9"/>
    <p:sldId id="417" r:id="rId10"/>
    <p:sldId id="409" r:id="rId11"/>
    <p:sldId id="404" r:id="rId12"/>
    <p:sldId id="405" r:id="rId13"/>
    <p:sldId id="416" r:id="rId14"/>
    <p:sldId id="418" r:id="rId15"/>
    <p:sldId id="390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5B6"/>
    <a:srgbClr val="BCB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AF16-F563-4225-A48C-04D309427F01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8FD77-11BE-4FBA-BE84-5E9177FAC8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73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4887C-AD59-4240-A64A-65AB197DCD2B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60051-614E-46F5-A933-D925FD6FD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496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2BF8-F741-4105-83E2-2371CD3EDF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2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343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2BF8-F741-4105-83E2-2371CD3EDF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72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2BF8-F741-4105-83E2-2371CD3EDF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8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2BF8-F741-4105-83E2-2371CD3EDF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17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3E60F-E7B4-8343-AAEA-68C70622198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2667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42BF8-F741-4105-83E2-2371CD3EDF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2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4FCA-86F8-49AE-82A7-E48E1CA3923F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63F1-E58D-4986-AAE3-AF2790FC2A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64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4FCA-86F8-49AE-82A7-E48E1CA3923F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63F1-E58D-4986-AAE3-AF2790FC2A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41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4FCA-86F8-49AE-82A7-E48E1CA3923F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63F1-E58D-4986-AAE3-AF2790FC2A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5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49190" y="624000"/>
            <a:ext cx="9493625" cy="1231696"/>
          </a:xfrm>
        </p:spPr>
        <p:txBody>
          <a:bodyPr wrap="square" lIns="0" anchor="t" anchorCtr="0">
            <a:noAutofit/>
          </a:bodyPr>
          <a:lstStyle>
            <a:lvl1pPr algn="ctr">
              <a:defRPr/>
            </a:lvl1pPr>
          </a:lstStyle>
          <a:p>
            <a:r>
              <a:rPr lang="sv-SE" dirty="0"/>
              <a:t>Sida med plats för rubrik och grafik</a:t>
            </a:r>
            <a:endParaRPr lang="en-US" dirty="0"/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889965E2-1FC4-8D4B-95FB-74E9CE5880A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349190" y="2510119"/>
            <a:ext cx="9493625" cy="3236009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17154107-3C32-3549-955E-5D2154AD6177}"/>
              </a:ext>
            </a:extLst>
          </p:cNvPr>
          <p:cNvCxnSpPr/>
          <p:nvPr userDrawn="1"/>
        </p:nvCxnSpPr>
        <p:spPr>
          <a:xfrm>
            <a:off x="-8965" y="6336000"/>
            <a:ext cx="12196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97935420-1199-5C45-AE19-6BA8A0567F94}"/>
              </a:ext>
            </a:extLst>
          </p:cNvPr>
          <p:cNvSpPr txBox="1"/>
          <p:nvPr userDrawn="1"/>
        </p:nvSpPr>
        <p:spPr>
          <a:xfrm>
            <a:off x="6421657" y="6536488"/>
            <a:ext cx="605857" cy="175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6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6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234C6C75-731E-D14C-A6EA-E42DCE4B4B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14279" y="6524296"/>
            <a:ext cx="0" cy="175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 7">
            <a:extLst>
              <a:ext uri="{FF2B5EF4-FFF2-40B4-BE49-F238E27FC236}">
                <a16:creationId xmlns:a16="http://schemas.microsoft.com/office/drawing/2014/main" id="{335AB150-335A-1E40-89DF-18F2201B79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64485" y="6499913"/>
            <a:ext cx="1056000" cy="2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72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4FCA-86F8-49AE-82A7-E48E1CA3923F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63F1-E58D-4986-AAE3-AF2790FC2A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967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4FCA-86F8-49AE-82A7-E48E1CA3923F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63F1-E58D-4986-AAE3-AF2790FC2A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321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4FCA-86F8-49AE-82A7-E48E1CA3923F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63F1-E58D-4986-AAE3-AF2790FC2A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313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4FCA-86F8-49AE-82A7-E48E1CA3923F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63F1-E58D-4986-AAE3-AF2790FC2A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222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4FCA-86F8-49AE-82A7-E48E1CA3923F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63F1-E58D-4986-AAE3-AF2790FC2A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94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4FCA-86F8-49AE-82A7-E48E1CA3923F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63F1-E58D-4986-AAE3-AF2790FC2A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98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4FCA-86F8-49AE-82A7-E48E1CA3923F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63F1-E58D-4986-AAE3-AF2790FC2A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345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4FCA-86F8-49AE-82A7-E48E1CA3923F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63F1-E58D-4986-AAE3-AF2790FC2A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783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34FCA-86F8-49AE-82A7-E48E1CA3923F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263F1-E58D-4986-AAE3-AF2790FC2A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41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9022" y="1362767"/>
            <a:ext cx="11484864" cy="1425600"/>
          </a:xfrm>
        </p:spPr>
        <p:txBody>
          <a:bodyPr>
            <a:normAutofit fontScale="90000"/>
          </a:bodyPr>
          <a:lstStyle/>
          <a:p>
            <a:r>
              <a:rPr lang="sv-SE" sz="6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sv-SE" sz="6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sv-SE" sz="6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sv-SE" sz="6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sv-SE" sz="6700" b="1" dirty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sv-SE" sz="67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sv-SE" sz="6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sv-SE" sz="6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sv-SE" sz="6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sv-SE" sz="6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sv-SE" sz="6700" b="1" dirty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sv-SE" sz="67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sv-SE" sz="7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Hur förstå SBS-uppdraget?</a:t>
            </a:r>
            <a:r>
              <a:rPr lang="sv-SE" sz="12800" b="1" dirty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sv-SE" sz="128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sv-SE" sz="4000" dirty="0">
                <a:solidFill>
                  <a:srgbClr val="C00000"/>
                </a:solidFill>
              </a:rPr>
              <a:t/>
            </a:r>
            <a:br>
              <a:rPr lang="sv-SE" sz="4000" dirty="0">
                <a:solidFill>
                  <a:srgbClr val="C00000"/>
                </a:solidFill>
              </a:rPr>
            </a:br>
            <a:endParaRPr lang="en-US" sz="36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ktangel 8"/>
          <p:cNvSpPr/>
          <p:nvPr/>
        </p:nvSpPr>
        <p:spPr>
          <a:xfrm>
            <a:off x="0" y="-89452"/>
            <a:ext cx="12192000" cy="3478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1" y="2403889"/>
            <a:ext cx="3232726" cy="271060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15" y="2699231"/>
            <a:ext cx="3070658" cy="2415261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07388" y="5894945"/>
            <a:ext cx="11484864" cy="1425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Martin Rogberg, verksamhetsansvarig FOUS, Stockholms universitet</a:t>
            </a:r>
            <a:r>
              <a:rPr lang="sv-SE" sz="4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sv-SE" sz="4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sv-SE" sz="3200" dirty="0" smtClean="0">
                <a:solidFill>
                  <a:srgbClr val="C00000"/>
                </a:solidFill>
              </a:rPr>
              <a:t/>
            </a:r>
            <a:br>
              <a:rPr lang="sv-SE" sz="3200" dirty="0" smtClean="0">
                <a:solidFill>
                  <a:srgbClr val="C00000"/>
                </a:solidFill>
              </a:rPr>
            </a:br>
            <a:endParaRPr lang="en-US" sz="32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-89452"/>
            <a:ext cx="12192000" cy="3478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6353"/>
            <a:ext cx="12192000" cy="82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 bwMode="auto">
          <a:xfrm>
            <a:off x="1280856" y="665119"/>
            <a:ext cx="10911144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sv-SE" sz="5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Hantera organisatoriska glapp</a:t>
            </a:r>
            <a:endParaRPr lang="sv-SE" sz="5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ktangel 8"/>
          <p:cNvSpPr/>
          <p:nvPr/>
        </p:nvSpPr>
        <p:spPr>
          <a:xfrm>
            <a:off x="0" y="-89452"/>
            <a:ext cx="12192000" cy="3478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"/>
          </p:nvPr>
        </p:nvSpPr>
        <p:spPr>
          <a:xfrm>
            <a:off x="1425325" y="2126332"/>
            <a:ext cx="4072630" cy="4219577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80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GLAPP INOM VERKSAMHETEN</a:t>
            </a:r>
            <a:endParaRPr lang="sv-SE" sz="1800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T</a:t>
            </a:r>
            <a:r>
              <a:rPr lang="sv-SE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vå tydliga yrkeskategorier</a:t>
            </a:r>
            <a:endParaRPr lang="sv-SE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”Osynligt kontrakt” mellan dessa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Både vertikalt och horisontellt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Mellannivån och </a:t>
            </a:r>
            <a:r>
              <a:rPr lang="sv-SE" sz="20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mellanledarna</a:t>
            </a:r>
            <a:r>
              <a:rPr lang="sv-SE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sv-SE" sz="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sv-SE" sz="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sv-SE" sz="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80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SAMVERKAN FÖR BÄSTA SKOLA</a:t>
            </a:r>
            <a:endParaRPr lang="sv-SE" sz="1800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Analysgrupper inledningsvis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Handleda rektor &amp; ledningsgrupp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F</a:t>
            </a:r>
            <a:r>
              <a:rPr lang="sv-SE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örstelärare som processledare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A</a:t>
            </a:r>
            <a:r>
              <a:rPr lang="sv-SE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renor för kollegialt lärande</a:t>
            </a:r>
            <a:endParaRPr lang="sv-SE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endParaRPr lang="sv-SE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endParaRPr lang="sv-SE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Isosceles Triangle 3"/>
          <p:cNvSpPr/>
          <p:nvPr/>
        </p:nvSpPr>
        <p:spPr>
          <a:xfrm>
            <a:off x="5854149" y="2405581"/>
            <a:ext cx="3945834" cy="3895916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7"/>
          <p:cNvSpPr/>
          <p:nvPr/>
        </p:nvSpPr>
        <p:spPr>
          <a:xfrm>
            <a:off x="6912739" y="4236120"/>
            <a:ext cx="1800200" cy="7431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REKTOR</a:t>
            </a:r>
            <a:endParaRPr lang="sv-SE" sz="1600" dirty="0"/>
          </a:p>
        </p:txBody>
      </p:sp>
      <p:sp>
        <p:nvSpPr>
          <p:cNvPr id="12" name="Oval 8"/>
          <p:cNvSpPr/>
          <p:nvPr/>
        </p:nvSpPr>
        <p:spPr>
          <a:xfrm>
            <a:off x="6926966" y="5474406"/>
            <a:ext cx="1800200" cy="7431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LÄRARE</a:t>
            </a:r>
            <a:endParaRPr lang="sv-SE" sz="1600" dirty="0"/>
          </a:p>
        </p:txBody>
      </p:sp>
      <p:sp>
        <p:nvSpPr>
          <p:cNvPr id="13" name="TextBox 10"/>
          <p:cNvSpPr txBox="1"/>
          <p:nvPr/>
        </p:nvSpPr>
        <p:spPr>
          <a:xfrm>
            <a:off x="7639354" y="493447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759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 bwMode="auto">
          <a:xfrm>
            <a:off x="1280856" y="685780"/>
            <a:ext cx="10911144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sv-SE" sz="5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Ytterligare organisatoriska glapp</a:t>
            </a:r>
            <a:endParaRPr lang="sv-SE" sz="5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ktangel 8"/>
          <p:cNvSpPr/>
          <p:nvPr/>
        </p:nvSpPr>
        <p:spPr>
          <a:xfrm>
            <a:off x="0" y="-89452"/>
            <a:ext cx="12192000" cy="3478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"/>
          </p:nvPr>
        </p:nvSpPr>
        <p:spPr>
          <a:xfrm>
            <a:off x="1425325" y="2126332"/>
            <a:ext cx="4072630" cy="4219577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80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GLAPP MELLAN NIVÅER</a:t>
            </a:r>
            <a:endParaRPr lang="sv-SE" sz="1800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Några ytterligare kategorier</a:t>
            </a:r>
            <a:endParaRPr lang="sv-SE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Ett annat ”</a:t>
            </a:r>
            <a:r>
              <a:rPr lang="sv-S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o</a:t>
            </a:r>
            <a:r>
              <a:rPr lang="sv-SE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synligt kontrakt”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Både </a:t>
            </a:r>
            <a:r>
              <a:rPr lang="sv-S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vertikalt och </a:t>
            </a:r>
            <a:r>
              <a:rPr lang="sv-SE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horisontellt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Vad menas med huvudman?</a:t>
            </a:r>
            <a:endParaRPr lang="sv-SE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sv-SE" sz="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sv-SE" sz="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800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SAMVERKAN FÖR BÄSTA SKOLA</a:t>
            </a:r>
            <a:endParaRPr lang="sv-SE" sz="1800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Analysgrupper inledningsvis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Handleda skolchef och ledningsgrupp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Utveckla verksamhetsstödet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A</a:t>
            </a:r>
            <a:r>
              <a:rPr lang="sv-SE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renor för kollegialt lärande</a:t>
            </a:r>
            <a:endParaRPr lang="sv-SE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endParaRPr lang="sv-SE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endParaRPr lang="sv-SE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Isosceles Triangle 3"/>
          <p:cNvSpPr/>
          <p:nvPr/>
        </p:nvSpPr>
        <p:spPr>
          <a:xfrm>
            <a:off x="5854149" y="2405581"/>
            <a:ext cx="3945834" cy="3895916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7"/>
          <p:cNvSpPr/>
          <p:nvPr/>
        </p:nvSpPr>
        <p:spPr>
          <a:xfrm>
            <a:off x="6912739" y="4236120"/>
            <a:ext cx="1800200" cy="7431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REKTOR</a:t>
            </a:r>
            <a:endParaRPr lang="sv-SE" sz="1600" dirty="0"/>
          </a:p>
        </p:txBody>
      </p:sp>
      <p:sp>
        <p:nvSpPr>
          <p:cNvPr id="12" name="Oval 8"/>
          <p:cNvSpPr/>
          <p:nvPr/>
        </p:nvSpPr>
        <p:spPr>
          <a:xfrm>
            <a:off x="6926966" y="5474406"/>
            <a:ext cx="1800200" cy="7431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LÄRARE</a:t>
            </a:r>
            <a:endParaRPr lang="sv-SE" sz="1600" dirty="0"/>
          </a:p>
        </p:txBody>
      </p:sp>
      <p:sp>
        <p:nvSpPr>
          <p:cNvPr id="13" name="TextBox 10"/>
          <p:cNvSpPr txBox="1"/>
          <p:nvPr/>
        </p:nvSpPr>
        <p:spPr>
          <a:xfrm>
            <a:off x="7639354" y="493447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grpSp>
        <p:nvGrpSpPr>
          <p:cNvPr id="14" name="Grupp 13"/>
          <p:cNvGrpSpPr/>
          <p:nvPr/>
        </p:nvGrpSpPr>
        <p:grpSpPr>
          <a:xfrm>
            <a:off x="6912739" y="2946813"/>
            <a:ext cx="1800200" cy="1330947"/>
            <a:chOff x="6926966" y="2378228"/>
            <a:chExt cx="1800200" cy="1330947"/>
          </a:xfrm>
        </p:grpSpPr>
        <p:sp>
          <p:nvSpPr>
            <p:cNvPr id="16" name="Oval 4"/>
            <p:cNvSpPr/>
            <p:nvPr/>
          </p:nvSpPr>
          <p:spPr>
            <a:xfrm>
              <a:off x="6926966" y="2378228"/>
              <a:ext cx="1800200" cy="74319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 smtClean="0"/>
                <a:t>HUVUDMAN</a:t>
              </a:r>
              <a:endParaRPr lang="sv-SE" sz="1600" dirty="0"/>
            </a:p>
          </p:txBody>
        </p:sp>
        <p:sp>
          <p:nvSpPr>
            <p:cNvPr id="17" name="TextBox 10"/>
            <p:cNvSpPr txBox="1"/>
            <p:nvPr/>
          </p:nvSpPr>
          <p:spPr>
            <a:xfrm>
              <a:off x="7622791" y="3124400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200" b="1" dirty="0">
                  <a:solidFill>
                    <a:schemeClr val="accent5">
                      <a:lumMod val="75000"/>
                    </a:schemeClr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08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54011" y="2478047"/>
            <a:ext cx="6785264" cy="7793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v-SE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Lärdagar</a:t>
            </a:r>
            <a:r>
              <a:rPr lang="sv-SE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v-SE" sz="2000" dirty="0">
                <a:solidFill>
                  <a:schemeClr val="tx1"/>
                </a:solidFill>
                <a:latin typeface="Arial Narrow" panose="020B0606020202030204" pitchFamily="34" charset="0"/>
              </a:rPr>
              <a:t>- Skolledare och nyckelpersoner ca en heldag per mån</a:t>
            </a:r>
            <a:br>
              <a:rPr lang="sv-SE" sz="2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sv-SE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2654009" y="3968518"/>
            <a:ext cx="6785264" cy="208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Handledning/utbildning Ledningsgrupper på skolor </a:t>
            </a:r>
            <a:endParaRPr lang="sv-S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2654008" y="4686054"/>
            <a:ext cx="6785264" cy="2081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Individuell handledning till skolledare/förvaltningsledning</a:t>
            </a:r>
          </a:p>
        </p:txBody>
      </p:sp>
      <p:sp>
        <p:nvSpPr>
          <p:cNvPr id="33" name="Rektangel 32"/>
          <p:cNvSpPr/>
          <p:nvPr/>
        </p:nvSpPr>
        <p:spPr>
          <a:xfrm>
            <a:off x="2654009" y="3530396"/>
            <a:ext cx="6785264" cy="208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sv-SE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Handledning/utbildning Ledningsgrupp förvaltning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v-SE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5" name="Rak 34"/>
          <p:cNvCxnSpPr/>
          <p:nvPr/>
        </p:nvCxnSpPr>
        <p:spPr>
          <a:xfrm flipV="1">
            <a:off x="3467100" y="3257366"/>
            <a:ext cx="0" cy="314537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/>
        </p:nvCxnSpPr>
        <p:spPr>
          <a:xfrm flipV="1">
            <a:off x="3456709" y="3702173"/>
            <a:ext cx="0" cy="314537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/>
        </p:nvCxnSpPr>
        <p:spPr>
          <a:xfrm flipV="1">
            <a:off x="8963891" y="3702173"/>
            <a:ext cx="0" cy="314537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/>
        </p:nvCxnSpPr>
        <p:spPr>
          <a:xfrm flipV="1">
            <a:off x="8932718" y="3226007"/>
            <a:ext cx="0" cy="314537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ktangel 50"/>
          <p:cNvSpPr/>
          <p:nvPr/>
        </p:nvSpPr>
        <p:spPr>
          <a:xfrm>
            <a:off x="2654008" y="5000338"/>
            <a:ext cx="6785264" cy="208160"/>
          </a:xfrm>
          <a:prstGeom prst="rect">
            <a:avLst/>
          </a:prstGeom>
          <a:solidFill>
            <a:srgbClr val="FFD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Kompetensutveckling politiker</a:t>
            </a:r>
          </a:p>
        </p:txBody>
      </p:sp>
      <p:sp>
        <p:nvSpPr>
          <p:cNvPr id="21" name="Rektangel 20"/>
          <p:cNvSpPr/>
          <p:nvPr/>
        </p:nvSpPr>
        <p:spPr>
          <a:xfrm>
            <a:off x="2654008" y="4363040"/>
            <a:ext cx="6785264" cy="208160"/>
          </a:xfrm>
          <a:prstGeom prst="rect">
            <a:avLst/>
          </a:prstGeom>
          <a:solidFill>
            <a:srgbClr val="FF8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Kompetensutvecklingsdagar för alla lärare </a:t>
            </a:r>
          </a:p>
        </p:txBody>
      </p:sp>
      <p:cxnSp>
        <p:nvCxnSpPr>
          <p:cNvPr id="23" name="Rak 22"/>
          <p:cNvCxnSpPr/>
          <p:nvPr/>
        </p:nvCxnSpPr>
        <p:spPr>
          <a:xfrm flipV="1">
            <a:off x="3456709" y="4552832"/>
            <a:ext cx="0" cy="314537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flipV="1">
            <a:off x="3456709" y="4972189"/>
            <a:ext cx="0" cy="314537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flipV="1">
            <a:off x="8997774" y="5025377"/>
            <a:ext cx="0" cy="314537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flipV="1">
            <a:off x="8983318" y="4605515"/>
            <a:ext cx="0" cy="314537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26"/>
          <p:cNvSpPr/>
          <p:nvPr/>
        </p:nvSpPr>
        <p:spPr>
          <a:xfrm>
            <a:off x="2654008" y="5297362"/>
            <a:ext cx="6785264" cy="2081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Handledning arbetslag/lärare - elevhälsa</a:t>
            </a:r>
          </a:p>
        </p:txBody>
      </p:sp>
      <p:cxnSp>
        <p:nvCxnSpPr>
          <p:cNvPr id="28" name="Rak 27"/>
          <p:cNvCxnSpPr/>
          <p:nvPr/>
        </p:nvCxnSpPr>
        <p:spPr>
          <a:xfrm flipV="1">
            <a:off x="3456709" y="4152584"/>
            <a:ext cx="0" cy="314537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 flipV="1">
            <a:off x="8978411" y="4238296"/>
            <a:ext cx="0" cy="314537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ubrik 1"/>
          <p:cNvSpPr>
            <a:spLocks noGrp="1"/>
          </p:cNvSpPr>
          <p:nvPr>
            <p:ph type="title"/>
          </p:nvPr>
        </p:nvSpPr>
        <p:spPr>
          <a:xfrm>
            <a:off x="2068022" y="962911"/>
            <a:ext cx="9479280" cy="691476"/>
          </a:xfrm>
          <a:noFill/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Samordna</a:t>
            </a:r>
            <a:r>
              <a:rPr lang="en-US" sz="5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förbättringsstödet</a:t>
            </a:r>
            <a:endParaRPr lang="en-US" sz="5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ktangel 8"/>
          <p:cNvSpPr/>
          <p:nvPr/>
        </p:nvSpPr>
        <p:spPr>
          <a:xfrm>
            <a:off x="0" y="-89452"/>
            <a:ext cx="12192000" cy="3478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ctangle 1"/>
          <p:cNvSpPr/>
          <p:nvPr/>
        </p:nvSpPr>
        <p:spPr>
          <a:xfrm flipH="1" flipV="1">
            <a:off x="2244431" y="2123325"/>
            <a:ext cx="7693896" cy="3786763"/>
          </a:xfrm>
          <a:prstGeom prst="rect">
            <a:avLst/>
          </a:prstGeom>
          <a:noFill/>
          <a:ln w="57150">
            <a:solidFill>
              <a:srgbClr val="2E6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04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 bwMode="auto">
          <a:xfrm>
            <a:off x="1280856" y="685780"/>
            <a:ext cx="10911144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sv-SE" sz="5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Mobilisera ”alla” skolans ledare</a:t>
            </a:r>
            <a:endParaRPr lang="sv-SE" sz="5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ktangel 8"/>
          <p:cNvSpPr/>
          <p:nvPr/>
        </p:nvSpPr>
        <p:spPr>
          <a:xfrm>
            <a:off x="0" y="-89452"/>
            <a:ext cx="12192000" cy="3478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0" name="Picture 2" descr="https://media-exp1.licdn.com/dms/image/C4E12AQE_iQvYPwlohg/article-cover_image-shrink_720_1280/0/1616684888621?e=1653523200&amp;v=beta&amp;t=6bZaMeo-wP9_v1YF-_pUDnx1yMDO6W0mjVDiNPrcR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2264219"/>
            <a:ext cx="3037609" cy="39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55" y="2264219"/>
            <a:ext cx="3859790" cy="412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1"/>
          <p:cNvSpPr txBox="1">
            <a:spLocks/>
          </p:cNvSpPr>
          <p:nvPr/>
        </p:nvSpPr>
        <p:spPr>
          <a:xfrm>
            <a:off x="1299509" y="474738"/>
            <a:ext cx="11868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6000" b="1" dirty="0" smtClean="0">
                <a:solidFill>
                  <a:srgbClr val="C00000"/>
                </a:solidFill>
                <a:latin typeface="+mn-lt"/>
              </a:rPr>
              <a:t>En utgångspunkt för samtalen</a:t>
            </a:r>
            <a:endParaRPr lang="sv-SE" sz="60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5C70DD17-83D6-3D48-81EA-43406EA2F1BF}"/>
              </a:ext>
            </a:extLst>
          </p:cNvPr>
          <p:cNvGrpSpPr/>
          <p:nvPr/>
        </p:nvGrpSpPr>
        <p:grpSpPr>
          <a:xfrm flipH="1">
            <a:off x="3379507" y="2032036"/>
            <a:ext cx="5026192" cy="4232538"/>
            <a:chOff x="3973347" y="2076188"/>
            <a:chExt cx="5026192" cy="4232538"/>
          </a:xfrm>
        </p:grpSpPr>
        <p:sp>
          <p:nvSpPr>
            <p:cNvPr id="16" name="Freeform 2"/>
            <p:cNvSpPr>
              <a:spLocks/>
            </p:cNvSpPr>
            <p:nvPr/>
          </p:nvSpPr>
          <p:spPr bwMode="blackWhite">
            <a:xfrm>
              <a:off x="7253289" y="3216275"/>
              <a:ext cx="1381125" cy="1874838"/>
            </a:xfrm>
            <a:custGeom>
              <a:avLst/>
              <a:gdLst>
                <a:gd name="T0" fmla="*/ 461616 w 852"/>
                <a:gd name="T1" fmla="*/ 1873218 h 1157"/>
                <a:gd name="T2" fmla="*/ 1493670 w 852"/>
                <a:gd name="T3" fmla="*/ 1852152 h 1157"/>
                <a:gd name="T4" fmla="*/ 1172469 w 852"/>
                <a:gd name="T5" fmla="*/ 1672284 h 1157"/>
                <a:gd name="T6" fmla="*/ 1233901 w 852"/>
                <a:gd name="T7" fmla="*/ 1552372 h 1157"/>
                <a:gd name="T8" fmla="*/ 1286557 w 852"/>
                <a:gd name="T9" fmla="*/ 1429219 h 1157"/>
                <a:gd name="T10" fmla="*/ 1330437 w 852"/>
                <a:gd name="T11" fmla="*/ 1302826 h 1157"/>
                <a:gd name="T12" fmla="*/ 1360275 w 852"/>
                <a:gd name="T13" fmla="*/ 1171571 h 1157"/>
                <a:gd name="T14" fmla="*/ 1386603 w 852"/>
                <a:gd name="T15" fmla="*/ 1040316 h 1157"/>
                <a:gd name="T16" fmla="*/ 1400645 w 852"/>
                <a:gd name="T17" fmla="*/ 909061 h 1157"/>
                <a:gd name="T18" fmla="*/ 1405910 w 852"/>
                <a:gd name="T19" fmla="*/ 774566 h 1157"/>
                <a:gd name="T20" fmla="*/ 1400645 w 852"/>
                <a:gd name="T21" fmla="*/ 640070 h 1157"/>
                <a:gd name="T22" fmla="*/ 1384848 w 852"/>
                <a:gd name="T23" fmla="*/ 508815 h 1157"/>
                <a:gd name="T24" fmla="*/ 1360275 w 852"/>
                <a:gd name="T25" fmla="*/ 377560 h 1157"/>
                <a:gd name="T26" fmla="*/ 1326926 w 852"/>
                <a:gd name="T27" fmla="*/ 247926 h 1157"/>
                <a:gd name="T28" fmla="*/ 1281291 w 852"/>
                <a:gd name="T29" fmla="*/ 121532 h 1157"/>
                <a:gd name="T30" fmla="*/ 1230391 w 852"/>
                <a:gd name="T31" fmla="*/ 0 h 1157"/>
                <a:gd name="T32" fmla="*/ 956581 w 852"/>
                <a:gd name="T33" fmla="*/ 479647 h 1157"/>
                <a:gd name="T34" fmla="*/ 365080 w 852"/>
                <a:gd name="T35" fmla="*/ 471545 h 1157"/>
                <a:gd name="T36" fmla="*/ 389653 w 852"/>
                <a:gd name="T37" fmla="*/ 559048 h 1157"/>
                <a:gd name="T38" fmla="*/ 405450 w 852"/>
                <a:gd name="T39" fmla="*/ 651413 h 1157"/>
                <a:gd name="T40" fmla="*/ 412470 w 852"/>
                <a:gd name="T41" fmla="*/ 743777 h 1157"/>
                <a:gd name="T42" fmla="*/ 410715 w 852"/>
                <a:gd name="T43" fmla="*/ 832901 h 1157"/>
                <a:gd name="T44" fmla="*/ 401939 w 852"/>
                <a:gd name="T45" fmla="*/ 925266 h 1157"/>
                <a:gd name="T46" fmla="*/ 380877 w 852"/>
                <a:gd name="T47" fmla="*/ 1016010 h 1157"/>
                <a:gd name="T48" fmla="*/ 356304 w 852"/>
                <a:gd name="T49" fmla="*/ 1106754 h 1157"/>
                <a:gd name="T50" fmla="*/ 317690 w 852"/>
                <a:gd name="T51" fmla="*/ 1189396 h 1157"/>
                <a:gd name="T52" fmla="*/ 0 w 852"/>
                <a:gd name="T53" fmla="*/ 1017630 h 1157"/>
                <a:gd name="T54" fmla="*/ 461616 w 852"/>
                <a:gd name="T55" fmla="*/ 1873218 h 1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2"/>
                <a:gd name="T85" fmla="*/ 0 h 1157"/>
                <a:gd name="T86" fmla="*/ 852 w 852"/>
                <a:gd name="T87" fmla="*/ 1157 h 1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2" h="1157">
                  <a:moveTo>
                    <a:pt x="263" y="1156"/>
                  </a:moveTo>
                  <a:lnTo>
                    <a:pt x="851" y="1143"/>
                  </a:lnTo>
                  <a:lnTo>
                    <a:pt x="668" y="1032"/>
                  </a:lnTo>
                  <a:lnTo>
                    <a:pt x="703" y="958"/>
                  </a:lnTo>
                  <a:lnTo>
                    <a:pt x="733" y="882"/>
                  </a:lnTo>
                  <a:lnTo>
                    <a:pt x="758" y="804"/>
                  </a:lnTo>
                  <a:lnTo>
                    <a:pt x="775" y="723"/>
                  </a:lnTo>
                  <a:lnTo>
                    <a:pt x="790" y="642"/>
                  </a:lnTo>
                  <a:lnTo>
                    <a:pt x="798" y="561"/>
                  </a:lnTo>
                  <a:lnTo>
                    <a:pt x="801" y="478"/>
                  </a:lnTo>
                  <a:lnTo>
                    <a:pt x="798" y="395"/>
                  </a:lnTo>
                  <a:lnTo>
                    <a:pt x="789" y="314"/>
                  </a:lnTo>
                  <a:lnTo>
                    <a:pt x="775" y="233"/>
                  </a:lnTo>
                  <a:lnTo>
                    <a:pt x="756" y="153"/>
                  </a:lnTo>
                  <a:lnTo>
                    <a:pt x="730" y="75"/>
                  </a:lnTo>
                  <a:lnTo>
                    <a:pt x="701" y="0"/>
                  </a:lnTo>
                  <a:lnTo>
                    <a:pt x="545" y="296"/>
                  </a:lnTo>
                  <a:lnTo>
                    <a:pt x="208" y="291"/>
                  </a:lnTo>
                  <a:lnTo>
                    <a:pt x="222" y="345"/>
                  </a:lnTo>
                  <a:lnTo>
                    <a:pt x="231" y="402"/>
                  </a:lnTo>
                  <a:lnTo>
                    <a:pt x="235" y="459"/>
                  </a:lnTo>
                  <a:lnTo>
                    <a:pt x="234" y="514"/>
                  </a:lnTo>
                  <a:lnTo>
                    <a:pt x="229" y="571"/>
                  </a:lnTo>
                  <a:lnTo>
                    <a:pt x="217" y="627"/>
                  </a:lnTo>
                  <a:lnTo>
                    <a:pt x="203" y="683"/>
                  </a:lnTo>
                  <a:lnTo>
                    <a:pt x="181" y="734"/>
                  </a:lnTo>
                  <a:lnTo>
                    <a:pt x="0" y="628"/>
                  </a:lnTo>
                  <a:lnTo>
                    <a:pt x="263" y="1156"/>
                  </a:lnTo>
                </a:path>
              </a:pathLst>
            </a:custGeom>
            <a:solidFill>
              <a:schemeClr val="bg2">
                <a:lumMod val="90000"/>
              </a:schemeClr>
            </a:solidFill>
            <a:ln w="12700" cap="rnd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blackWhite">
            <a:xfrm>
              <a:off x="6391276" y="4592639"/>
              <a:ext cx="1806575" cy="1716087"/>
            </a:xfrm>
            <a:custGeom>
              <a:avLst/>
              <a:gdLst>
                <a:gd name="T0" fmla="*/ 0 w 1115"/>
                <a:gd name="T1" fmla="*/ 857233 h 1059"/>
                <a:gd name="T2" fmla="*/ 489786 w 1115"/>
                <a:gd name="T3" fmla="*/ 1714467 h 1059"/>
                <a:gd name="T4" fmla="*/ 489786 w 1115"/>
                <a:gd name="T5" fmla="*/ 1320690 h 1059"/>
                <a:gd name="T6" fmla="*/ 619693 w 1115"/>
                <a:gd name="T7" fmla="*/ 1309347 h 1059"/>
                <a:gd name="T8" fmla="*/ 753111 w 1115"/>
                <a:gd name="T9" fmla="*/ 1288280 h 1059"/>
                <a:gd name="T10" fmla="*/ 881263 w 1115"/>
                <a:gd name="T11" fmla="*/ 1259112 h 1059"/>
                <a:gd name="T12" fmla="*/ 1005904 w 1115"/>
                <a:gd name="T13" fmla="*/ 1221841 h 1059"/>
                <a:gd name="T14" fmla="*/ 1128789 w 1115"/>
                <a:gd name="T15" fmla="*/ 1176467 h 1059"/>
                <a:gd name="T16" fmla="*/ 1249919 w 1115"/>
                <a:gd name="T17" fmla="*/ 1122992 h 1059"/>
                <a:gd name="T18" fmla="*/ 1365782 w 1115"/>
                <a:gd name="T19" fmla="*/ 1061413 h 1059"/>
                <a:gd name="T20" fmla="*/ 1479890 w 1115"/>
                <a:gd name="T21" fmla="*/ 993353 h 1059"/>
                <a:gd name="T22" fmla="*/ 1581709 w 1115"/>
                <a:gd name="T23" fmla="*/ 913950 h 1059"/>
                <a:gd name="T24" fmla="*/ 1687039 w 1115"/>
                <a:gd name="T25" fmla="*/ 831306 h 1059"/>
                <a:gd name="T26" fmla="*/ 1781836 w 1115"/>
                <a:gd name="T27" fmla="*/ 738938 h 1059"/>
                <a:gd name="T28" fmla="*/ 1874878 w 1115"/>
                <a:gd name="T29" fmla="*/ 640089 h 1059"/>
                <a:gd name="T30" fmla="*/ 1955631 w 1115"/>
                <a:gd name="T31" fmla="*/ 539619 h 1059"/>
                <a:gd name="T32" fmla="*/ 1362271 w 1115"/>
                <a:gd name="T33" fmla="*/ 570408 h 1059"/>
                <a:gd name="T34" fmla="*/ 1093679 w 1115"/>
                <a:gd name="T35" fmla="*/ 58337 h 1059"/>
                <a:gd name="T36" fmla="*/ 1037503 w 1115"/>
                <a:gd name="T37" fmla="*/ 111813 h 1059"/>
                <a:gd name="T38" fmla="*/ 977816 w 1115"/>
                <a:gd name="T39" fmla="*/ 158807 h 1059"/>
                <a:gd name="T40" fmla="*/ 905840 w 1115"/>
                <a:gd name="T41" fmla="*/ 207421 h 1059"/>
                <a:gd name="T42" fmla="*/ 828598 w 1115"/>
                <a:gd name="T43" fmla="*/ 254415 h 1059"/>
                <a:gd name="T44" fmla="*/ 746089 w 1115"/>
                <a:gd name="T45" fmla="*/ 288445 h 1059"/>
                <a:gd name="T46" fmla="*/ 665336 w 1115"/>
                <a:gd name="T47" fmla="*/ 319234 h 1059"/>
                <a:gd name="T48" fmla="*/ 579316 w 1115"/>
                <a:gd name="T49" fmla="*/ 341921 h 1059"/>
                <a:gd name="T50" fmla="*/ 489786 w 1115"/>
                <a:gd name="T51" fmla="*/ 356505 h 1059"/>
                <a:gd name="T52" fmla="*/ 489786 w 1115"/>
                <a:gd name="T53" fmla="*/ 0 h 1059"/>
                <a:gd name="T54" fmla="*/ 0 w 1115"/>
                <a:gd name="T55" fmla="*/ 857233 h 10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5"/>
                <a:gd name="T85" fmla="*/ 0 h 1059"/>
                <a:gd name="T86" fmla="*/ 1115 w 1115"/>
                <a:gd name="T87" fmla="*/ 1059 h 10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5" h="1059">
                  <a:moveTo>
                    <a:pt x="0" y="529"/>
                  </a:moveTo>
                  <a:lnTo>
                    <a:pt x="279" y="1058"/>
                  </a:lnTo>
                  <a:lnTo>
                    <a:pt x="279" y="815"/>
                  </a:lnTo>
                  <a:lnTo>
                    <a:pt x="353" y="808"/>
                  </a:lnTo>
                  <a:lnTo>
                    <a:pt x="429" y="795"/>
                  </a:lnTo>
                  <a:lnTo>
                    <a:pt x="502" y="777"/>
                  </a:lnTo>
                  <a:lnTo>
                    <a:pt x="573" y="754"/>
                  </a:lnTo>
                  <a:lnTo>
                    <a:pt x="643" y="726"/>
                  </a:lnTo>
                  <a:lnTo>
                    <a:pt x="712" y="693"/>
                  </a:lnTo>
                  <a:lnTo>
                    <a:pt x="778" y="655"/>
                  </a:lnTo>
                  <a:lnTo>
                    <a:pt x="843" y="613"/>
                  </a:lnTo>
                  <a:lnTo>
                    <a:pt x="901" y="564"/>
                  </a:lnTo>
                  <a:lnTo>
                    <a:pt x="961" y="513"/>
                  </a:lnTo>
                  <a:lnTo>
                    <a:pt x="1015" y="456"/>
                  </a:lnTo>
                  <a:lnTo>
                    <a:pt x="1068" y="395"/>
                  </a:lnTo>
                  <a:lnTo>
                    <a:pt x="1114" y="333"/>
                  </a:lnTo>
                  <a:lnTo>
                    <a:pt x="776" y="352"/>
                  </a:lnTo>
                  <a:lnTo>
                    <a:pt x="623" y="36"/>
                  </a:lnTo>
                  <a:lnTo>
                    <a:pt x="591" y="69"/>
                  </a:lnTo>
                  <a:lnTo>
                    <a:pt x="557" y="98"/>
                  </a:lnTo>
                  <a:lnTo>
                    <a:pt x="516" y="128"/>
                  </a:lnTo>
                  <a:lnTo>
                    <a:pt x="472" y="157"/>
                  </a:lnTo>
                  <a:lnTo>
                    <a:pt x="425" y="178"/>
                  </a:lnTo>
                  <a:lnTo>
                    <a:pt x="379" y="197"/>
                  </a:lnTo>
                  <a:lnTo>
                    <a:pt x="330" y="211"/>
                  </a:lnTo>
                  <a:lnTo>
                    <a:pt x="279" y="220"/>
                  </a:lnTo>
                  <a:lnTo>
                    <a:pt x="279" y="0"/>
                  </a:lnTo>
                  <a:lnTo>
                    <a:pt x="0" y="529"/>
                  </a:lnTo>
                </a:path>
              </a:pathLst>
            </a:custGeom>
            <a:solidFill>
              <a:schemeClr val="bg2">
                <a:lumMod val="90000"/>
              </a:schemeClr>
            </a:solidFill>
            <a:ln w="12700" cap="rnd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blackWhite">
            <a:xfrm>
              <a:off x="4856163" y="4378325"/>
              <a:ext cx="1719262" cy="1531938"/>
            </a:xfrm>
            <a:custGeom>
              <a:avLst/>
              <a:gdLst>
                <a:gd name="T0" fmla="*/ 2147483647 w 1061"/>
                <a:gd name="T1" fmla="*/ 0 h 946"/>
                <a:gd name="T2" fmla="*/ 0 w 1061"/>
                <a:gd name="T3" fmla="*/ 2147483647 h 946"/>
                <a:gd name="T4" fmla="*/ 2147483647 w 1061"/>
                <a:gd name="T5" fmla="*/ 2147483647 h 946"/>
                <a:gd name="T6" fmla="*/ 2147483647 w 1061"/>
                <a:gd name="T7" fmla="*/ 2147483647 h 946"/>
                <a:gd name="T8" fmla="*/ 2147483647 w 1061"/>
                <a:gd name="T9" fmla="*/ 2147483647 h 946"/>
                <a:gd name="T10" fmla="*/ 2147483647 w 1061"/>
                <a:gd name="T11" fmla="*/ 2147483647 h 946"/>
                <a:gd name="T12" fmla="*/ 2147483647 w 1061"/>
                <a:gd name="T13" fmla="*/ 2147483647 h 946"/>
                <a:gd name="T14" fmla="*/ 2147483647 w 1061"/>
                <a:gd name="T15" fmla="*/ 2147483647 h 946"/>
                <a:gd name="T16" fmla="*/ 2147483647 w 1061"/>
                <a:gd name="T17" fmla="*/ 2147483647 h 946"/>
                <a:gd name="T18" fmla="*/ 2147483647 w 1061"/>
                <a:gd name="T19" fmla="*/ 2147483647 h 946"/>
                <a:gd name="T20" fmla="*/ 2147483647 w 1061"/>
                <a:gd name="T21" fmla="*/ 2147483647 h 946"/>
                <a:gd name="T22" fmla="*/ 2147483647 w 1061"/>
                <a:gd name="T23" fmla="*/ 2147483647 h 946"/>
                <a:gd name="T24" fmla="*/ 2147483647 w 1061"/>
                <a:gd name="T25" fmla="*/ 2147483647 h 946"/>
                <a:gd name="T26" fmla="*/ 2147483647 w 1061"/>
                <a:gd name="T27" fmla="*/ 2147483647 h 946"/>
                <a:gd name="T28" fmla="*/ 2147483647 w 1061"/>
                <a:gd name="T29" fmla="*/ 2147483647 h 946"/>
                <a:gd name="T30" fmla="*/ 2147483647 w 1061"/>
                <a:gd name="T31" fmla="*/ 2147483647 h 946"/>
                <a:gd name="T32" fmla="*/ 2147483647 w 1061"/>
                <a:gd name="T33" fmla="*/ 2147483647 h 946"/>
                <a:gd name="T34" fmla="*/ 2147483647 w 1061"/>
                <a:gd name="T35" fmla="*/ 2147483647 h 946"/>
                <a:gd name="T36" fmla="*/ 2147483647 w 1061"/>
                <a:gd name="T37" fmla="*/ 2147483647 h 946"/>
                <a:gd name="T38" fmla="*/ 2147483647 w 1061"/>
                <a:gd name="T39" fmla="*/ 2147483647 h 946"/>
                <a:gd name="T40" fmla="*/ 2147483647 w 1061"/>
                <a:gd name="T41" fmla="*/ 2147483647 h 946"/>
                <a:gd name="T42" fmla="*/ 2147483647 w 1061"/>
                <a:gd name="T43" fmla="*/ 2147483647 h 946"/>
                <a:gd name="T44" fmla="*/ 2147483647 w 1061"/>
                <a:gd name="T45" fmla="*/ 2147483647 h 946"/>
                <a:gd name="T46" fmla="*/ 2147483647 w 1061"/>
                <a:gd name="T47" fmla="*/ 2147483647 h 946"/>
                <a:gd name="T48" fmla="*/ 2147483647 w 1061"/>
                <a:gd name="T49" fmla="*/ 2147483647 h 946"/>
                <a:gd name="T50" fmla="*/ 2147483647 w 1061"/>
                <a:gd name="T51" fmla="*/ 0 h 9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1"/>
                <a:gd name="T79" fmla="*/ 0 h 946"/>
                <a:gd name="T80" fmla="*/ 1061 w 1061"/>
                <a:gd name="T81" fmla="*/ 946 h 9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1" h="946">
                  <a:moveTo>
                    <a:pt x="372" y="0"/>
                  </a:moveTo>
                  <a:lnTo>
                    <a:pt x="0" y="477"/>
                  </a:lnTo>
                  <a:lnTo>
                    <a:pt x="207" y="395"/>
                  </a:lnTo>
                  <a:lnTo>
                    <a:pt x="252" y="466"/>
                  </a:lnTo>
                  <a:lnTo>
                    <a:pt x="302" y="531"/>
                  </a:lnTo>
                  <a:lnTo>
                    <a:pt x="354" y="592"/>
                  </a:lnTo>
                  <a:lnTo>
                    <a:pt x="410" y="649"/>
                  </a:lnTo>
                  <a:lnTo>
                    <a:pt x="471" y="703"/>
                  </a:lnTo>
                  <a:lnTo>
                    <a:pt x="535" y="751"/>
                  </a:lnTo>
                  <a:lnTo>
                    <a:pt x="602" y="795"/>
                  </a:lnTo>
                  <a:lnTo>
                    <a:pt x="670" y="833"/>
                  </a:lnTo>
                  <a:lnTo>
                    <a:pt x="745" y="867"/>
                  </a:lnTo>
                  <a:lnTo>
                    <a:pt x="818" y="894"/>
                  </a:lnTo>
                  <a:lnTo>
                    <a:pt x="894" y="917"/>
                  </a:lnTo>
                  <a:lnTo>
                    <a:pt x="970" y="934"/>
                  </a:lnTo>
                  <a:lnTo>
                    <a:pt x="1048" y="945"/>
                  </a:lnTo>
                  <a:lnTo>
                    <a:pt x="896" y="669"/>
                  </a:lnTo>
                  <a:lnTo>
                    <a:pt x="1060" y="347"/>
                  </a:lnTo>
                  <a:lnTo>
                    <a:pt x="1004" y="334"/>
                  </a:lnTo>
                  <a:lnTo>
                    <a:pt x="951" y="315"/>
                  </a:lnTo>
                  <a:lnTo>
                    <a:pt x="898" y="290"/>
                  </a:lnTo>
                  <a:lnTo>
                    <a:pt x="850" y="260"/>
                  </a:lnTo>
                  <a:lnTo>
                    <a:pt x="802" y="223"/>
                  </a:lnTo>
                  <a:lnTo>
                    <a:pt x="761" y="184"/>
                  </a:lnTo>
                  <a:lnTo>
                    <a:pt x="938" y="113"/>
                  </a:lnTo>
                  <a:lnTo>
                    <a:pt x="372" y="0"/>
                  </a:lnTo>
                </a:path>
              </a:pathLst>
            </a:custGeom>
            <a:solidFill>
              <a:schemeClr val="bg2">
                <a:lumMod val="90000"/>
              </a:schemeClr>
            </a:solidFill>
            <a:ln w="12700" cap="rnd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blackWhite">
            <a:xfrm rot="18561963" flipH="1">
              <a:off x="4062579" y="2041995"/>
              <a:ext cx="1531273" cy="1709737"/>
            </a:xfrm>
            <a:custGeom>
              <a:avLst/>
              <a:gdLst>
                <a:gd name="T0" fmla="*/ 2147483647 w 866"/>
                <a:gd name="T1" fmla="*/ 0 h 1055"/>
                <a:gd name="T2" fmla="*/ 0 w 866"/>
                <a:gd name="T3" fmla="*/ 2147483647 h 1055"/>
                <a:gd name="T4" fmla="*/ 2147483647 w 866"/>
                <a:gd name="T5" fmla="*/ 2147483647 h 1055"/>
                <a:gd name="T6" fmla="*/ 2147483647 w 866"/>
                <a:gd name="T7" fmla="*/ 2147483647 h 1055"/>
                <a:gd name="T8" fmla="*/ 2147483647 w 866"/>
                <a:gd name="T9" fmla="*/ 2147483647 h 1055"/>
                <a:gd name="T10" fmla="*/ 2147483647 w 866"/>
                <a:gd name="T11" fmla="*/ 2147483647 h 1055"/>
                <a:gd name="T12" fmla="*/ 2147483647 w 866"/>
                <a:gd name="T13" fmla="*/ 2147483647 h 1055"/>
                <a:gd name="T14" fmla="*/ 2147483647 w 866"/>
                <a:gd name="T15" fmla="*/ 2147483647 h 1055"/>
                <a:gd name="T16" fmla="*/ 2147483647 w 866"/>
                <a:gd name="T17" fmla="*/ 2147483647 h 1055"/>
                <a:gd name="T18" fmla="*/ 2147483647 w 866"/>
                <a:gd name="T19" fmla="*/ 2147483647 h 1055"/>
                <a:gd name="T20" fmla="*/ 2147483647 w 866"/>
                <a:gd name="T21" fmla="*/ 2147483647 h 1055"/>
                <a:gd name="T22" fmla="*/ 2147483647 w 866"/>
                <a:gd name="T23" fmla="*/ 2147483647 h 1055"/>
                <a:gd name="T24" fmla="*/ 2147483647 w 866"/>
                <a:gd name="T25" fmla="*/ 2147483647 h 1055"/>
                <a:gd name="T26" fmla="*/ 2147483647 w 866"/>
                <a:gd name="T27" fmla="*/ 2147483647 h 1055"/>
                <a:gd name="T28" fmla="*/ 2147483647 w 866"/>
                <a:gd name="T29" fmla="*/ 2147483647 h 1055"/>
                <a:gd name="T30" fmla="*/ 2147483647 w 866"/>
                <a:gd name="T31" fmla="*/ 2147483647 h 1055"/>
                <a:gd name="T32" fmla="*/ 2147483647 w 866"/>
                <a:gd name="T33" fmla="*/ 2147483647 h 1055"/>
                <a:gd name="T34" fmla="*/ 2147483647 w 866"/>
                <a:gd name="T35" fmla="*/ 2147483647 h 1055"/>
                <a:gd name="T36" fmla="*/ 2147483647 w 866"/>
                <a:gd name="T37" fmla="*/ 2147483647 h 1055"/>
                <a:gd name="T38" fmla="*/ 2147483647 w 866"/>
                <a:gd name="T39" fmla="*/ 2147483647 h 1055"/>
                <a:gd name="T40" fmla="*/ 2147483647 w 866"/>
                <a:gd name="T41" fmla="*/ 2147483647 h 1055"/>
                <a:gd name="T42" fmla="*/ 2147483647 w 866"/>
                <a:gd name="T43" fmla="*/ 2147483647 h 1055"/>
                <a:gd name="T44" fmla="*/ 2147483647 w 866"/>
                <a:gd name="T45" fmla="*/ 2147483647 h 1055"/>
                <a:gd name="T46" fmla="*/ 2147483647 w 866"/>
                <a:gd name="T47" fmla="*/ 2147483647 h 1055"/>
                <a:gd name="T48" fmla="*/ 2147483647 w 866"/>
                <a:gd name="T49" fmla="*/ 2147483647 h 1055"/>
                <a:gd name="T50" fmla="*/ 2147483647 w 866"/>
                <a:gd name="T51" fmla="*/ 0 h 10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6"/>
                <a:gd name="T79" fmla="*/ 0 h 1055"/>
                <a:gd name="T80" fmla="*/ 866 w 866"/>
                <a:gd name="T81" fmla="*/ 1055 h 10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6" h="1055">
                  <a:moveTo>
                    <a:pt x="571" y="0"/>
                  </a:moveTo>
                  <a:lnTo>
                    <a:pt x="0" y="1"/>
                  </a:lnTo>
                  <a:lnTo>
                    <a:pt x="178" y="111"/>
                  </a:lnTo>
                  <a:lnTo>
                    <a:pt x="153" y="187"/>
                  </a:lnTo>
                  <a:lnTo>
                    <a:pt x="130" y="264"/>
                  </a:lnTo>
                  <a:lnTo>
                    <a:pt x="113" y="343"/>
                  </a:lnTo>
                  <a:lnTo>
                    <a:pt x="100" y="423"/>
                  </a:lnTo>
                  <a:lnTo>
                    <a:pt x="94" y="504"/>
                  </a:lnTo>
                  <a:lnTo>
                    <a:pt x="93" y="583"/>
                  </a:lnTo>
                  <a:lnTo>
                    <a:pt x="95" y="664"/>
                  </a:lnTo>
                  <a:lnTo>
                    <a:pt x="104" y="744"/>
                  </a:lnTo>
                  <a:lnTo>
                    <a:pt x="118" y="824"/>
                  </a:lnTo>
                  <a:lnTo>
                    <a:pt x="136" y="903"/>
                  </a:lnTo>
                  <a:lnTo>
                    <a:pt x="159" y="979"/>
                  </a:lnTo>
                  <a:lnTo>
                    <a:pt x="189" y="1054"/>
                  </a:lnTo>
                  <a:lnTo>
                    <a:pt x="412" y="766"/>
                  </a:lnTo>
                  <a:lnTo>
                    <a:pt x="702" y="816"/>
                  </a:lnTo>
                  <a:lnTo>
                    <a:pt x="681" y="760"/>
                  </a:lnTo>
                  <a:lnTo>
                    <a:pt x="666" y="705"/>
                  </a:lnTo>
                  <a:lnTo>
                    <a:pt x="658" y="647"/>
                  </a:lnTo>
                  <a:lnTo>
                    <a:pt x="652" y="588"/>
                  </a:lnTo>
                  <a:lnTo>
                    <a:pt x="652" y="529"/>
                  </a:lnTo>
                  <a:lnTo>
                    <a:pt x="660" y="470"/>
                  </a:lnTo>
                  <a:lnTo>
                    <a:pt x="672" y="413"/>
                  </a:lnTo>
                  <a:lnTo>
                    <a:pt x="865" y="531"/>
                  </a:lnTo>
                  <a:lnTo>
                    <a:pt x="571" y="0"/>
                  </a:lnTo>
                </a:path>
              </a:pathLst>
            </a:custGeom>
            <a:solidFill>
              <a:schemeClr val="bg2">
                <a:lumMod val="90000"/>
              </a:schemeClr>
            </a:solidFill>
            <a:ln w="571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676874" name="Rectangle 9"/>
            <p:cNvSpPr>
              <a:spLocks noChangeArrowheads="1"/>
            </p:cNvSpPr>
            <p:nvPr/>
          </p:nvSpPr>
          <p:spPr bwMode="blackWhite">
            <a:xfrm>
              <a:off x="7056439" y="2805114"/>
              <a:ext cx="1044575" cy="204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</a:pPr>
              <a:r>
                <a:rPr lang="en-GB" sz="140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676878" name="Rectangle 13"/>
            <p:cNvSpPr>
              <a:spLocks noChangeArrowheads="1"/>
            </p:cNvSpPr>
            <p:nvPr/>
          </p:nvSpPr>
          <p:spPr bwMode="blackWhite">
            <a:xfrm>
              <a:off x="4793325" y="3692525"/>
              <a:ext cx="104457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</a:pPr>
              <a:r>
                <a:rPr lang="en-GB" sz="1400" dirty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B17AC8A-7576-ED44-98BE-348909052480}"/>
                </a:ext>
              </a:extLst>
            </p:cNvPr>
            <p:cNvSpPr/>
            <p:nvPr/>
          </p:nvSpPr>
          <p:spPr>
            <a:xfrm>
              <a:off x="7578726" y="3150394"/>
              <a:ext cx="1241889" cy="5421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6868" name="Freeform 3"/>
            <p:cNvSpPr>
              <a:spLocks/>
            </p:cNvSpPr>
            <p:nvPr/>
          </p:nvSpPr>
          <p:spPr bwMode="blackWhite">
            <a:xfrm flipH="1">
              <a:off x="7202489" y="2076188"/>
              <a:ext cx="1797050" cy="1557338"/>
            </a:xfrm>
            <a:custGeom>
              <a:avLst/>
              <a:gdLst>
                <a:gd name="T0" fmla="*/ 2147483647 w 1109"/>
                <a:gd name="T1" fmla="*/ 2147483647 h 962"/>
                <a:gd name="T2" fmla="*/ 2147483647 w 1109"/>
                <a:gd name="T3" fmla="*/ 2147483647 h 962"/>
                <a:gd name="T4" fmla="*/ 2147483647 w 1109"/>
                <a:gd name="T5" fmla="*/ 2147483647 h 962"/>
                <a:gd name="T6" fmla="*/ 2147483647 w 1109"/>
                <a:gd name="T7" fmla="*/ 2147483647 h 962"/>
                <a:gd name="T8" fmla="*/ 2147483647 w 1109"/>
                <a:gd name="T9" fmla="*/ 2147483647 h 962"/>
                <a:gd name="T10" fmla="*/ 2147483647 w 1109"/>
                <a:gd name="T11" fmla="*/ 2147483647 h 962"/>
                <a:gd name="T12" fmla="*/ 2147483647 w 1109"/>
                <a:gd name="T13" fmla="*/ 2147483647 h 962"/>
                <a:gd name="T14" fmla="*/ 2147483647 w 1109"/>
                <a:gd name="T15" fmla="*/ 2147483647 h 962"/>
                <a:gd name="T16" fmla="*/ 2147483647 w 1109"/>
                <a:gd name="T17" fmla="*/ 2147483647 h 962"/>
                <a:gd name="T18" fmla="*/ 2147483647 w 1109"/>
                <a:gd name="T19" fmla="*/ 2147483647 h 962"/>
                <a:gd name="T20" fmla="*/ 2147483647 w 1109"/>
                <a:gd name="T21" fmla="*/ 2147483647 h 962"/>
                <a:gd name="T22" fmla="*/ 2147483647 w 1109"/>
                <a:gd name="T23" fmla="*/ 2147483647 h 962"/>
                <a:gd name="T24" fmla="*/ 2147483647 w 1109"/>
                <a:gd name="T25" fmla="*/ 2147483647 h 962"/>
                <a:gd name="T26" fmla="*/ 2147483647 w 1109"/>
                <a:gd name="T27" fmla="*/ 2147483647 h 962"/>
                <a:gd name="T28" fmla="*/ 2147483647 w 1109"/>
                <a:gd name="T29" fmla="*/ 2147483647 h 962"/>
                <a:gd name="T30" fmla="*/ 2147483647 w 1109"/>
                <a:gd name="T31" fmla="*/ 2147483647 h 962"/>
                <a:gd name="T32" fmla="*/ 2147483647 w 1109"/>
                <a:gd name="T33" fmla="*/ 2147483647 h 962"/>
                <a:gd name="T34" fmla="*/ 2147483647 w 1109"/>
                <a:gd name="T35" fmla="*/ 2147483647 h 962"/>
                <a:gd name="T36" fmla="*/ 2147483647 w 1109"/>
                <a:gd name="T37" fmla="*/ 2147483647 h 962"/>
                <a:gd name="T38" fmla="*/ 0 w 1109"/>
                <a:gd name="T39" fmla="*/ 0 h 962"/>
                <a:gd name="T40" fmla="*/ 2147483647 w 1109"/>
                <a:gd name="T41" fmla="*/ 2147483647 h 962"/>
                <a:gd name="T42" fmla="*/ 2147483647 w 1109"/>
                <a:gd name="T43" fmla="*/ 2147483647 h 962"/>
                <a:gd name="T44" fmla="*/ 2147483647 w 1109"/>
                <a:gd name="T45" fmla="*/ 2147483647 h 962"/>
                <a:gd name="T46" fmla="*/ 2147483647 w 1109"/>
                <a:gd name="T47" fmla="*/ 2147483647 h 962"/>
                <a:gd name="T48" fmla="*/ 2147483647 w 1109"/>
                <a:gd name="T49" fmla="*/ 2147483647 h 962"/>
                <a:gd name="T50" fmla="*/ 2147483647 w 1109"/>
                <a:gd name="T51" fmla="*/ 2147483647 h 962"/>
                <a:gd name="T52" fmla="*/ 2147483647 w 1109"/>
                <a:gd name="T53" fmla="*/ 2147483647 h 962"/>
                <a:gd name="T54" fmla="*/ 2147483647 w 1109"/>
                <a:gd name="T55" fmla="*/ 2147483647 h 962"/>
                <a:gd name="T56" fmla="*/ 2147483647 w 1109"/>
                <a:gd name="T57" fmla="*/ 2147483647 h 962"/>
                <a:gd name="T58" fmla="*/ 2147483647 w 1109"/>
                <a:gd name="T59" fmla="*/ 2147483647 h 962"/>
                <a:gd name="T60" fmla="*/ 2147483647 w 1109"/>
                <a:gd name="T61" fmla="*/ 2147483647 h 9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09"/>
                <a:gd name="T94" fmla="*/ 0 h 962"/>
                <a:gd name="T95" fmla="*/ 1109 w 1109"/>
                <a:gd name="T96" fmla="*/ 962 h 9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09" h="962">
                  <a:moveTo>
                    <a:pt x="246" y="959"/>
                  </a:moveTo>
                  <a:lnTo>
                    <a:pt x="839" y="961"/>
                  </a:lnTo>
                  <a:lnTo>
                    <a:pt x="934" y="786"/>
                  </a:lnTo>
                  <a:lnTo>
                    <a:pt x="1023" y="611"/>
                  </a:lnTo>
                  <a:lnTo>
                    <a:pt x="1108" y="429"/>
                  </a:lnTo>
                  <a:lnTo>
                    <a:pt x="930" y="539"/>
                  </a:lnTo>
                  <a:lnTo>
                    <a:pt x="885" y="471"/>
                  </a:lnTo>
                  <a:lnTo>
                    <a:pt x="837" y="406"/>
                  </a:lnTo>
                  <a:lnTo>
                    <a:pt x="783" y="344"/>
                  </a:lnTo>
                  <a:lnTo>
                    <a:pt x="724" y="287"/>
                  </a:lnTo>
                  <a:lnTo>
                    <a:pt x="663" y="235"/>
                  </a:lnTo>
                  <a:lnTo>
                    <a:pt x="598" y="188"/>
                  </a:lnTo>
                  <a:lnTo>
                    <a:pt x="530" y="145"/>
                  </a:lnTo>
                  <a:lnTo>
                    <a:pt x="460" y="107"/>
                  </a:lnTo>
                  <a:lnTo>
                    <a:pt x="387" y="75"/>
                  </a:lnTo>
                  <a:lnTo>
                    <a:pt x="311" y="48"/>
                  </a:lnTo>
                  <a:lnTo>
                    <a:pt x="236" y="27"/>
                  </a:lnTo>
                  <a:lnTo>
                    <a:pt x="158" y="12"/>
                  </a:lnTo>
                  <a:lnTo>
                    <a:pt x="79" y="2"/>
                  </a:lnTo>
                  <a:lnTo>
                    <a:pt x="0" y="0"/>
                  </a:lnTo>
                  <a:lnTo>
                    <a:pt x="210" y="277"/>
                  </a:lnTo>
                  <a:lnTo>
                    <a:pt x="80" y="601"/>
                  </a:lnTo>
                  <a:lnTo>
                    <a:pt x="134" y="614"/>
                  </a:lnTo>
                  <a:lnTo>
                    <a:pt x="186" y="631"/>
                  </a:lnTo>
                  <a:lnTo>
                    <a:pt x="236" y="654"/>
                  </a:lnTo>
                  <a:lnTo>
                    <a:pt x="283" y="681"/>
                  </a:lnTo>
                  <a:lnTo>
                    <a:pt x="328" y="715"/>
                  </a:lnTo>
                  <a:lnTo>
                    <a:pt x="370" y="752"/>
                  </a:lnTo>
                  <a:lnTo>
                    <a:pt x="408" y="792"/>
                  </a:lnTo>
                  <a:lnTo>
                    <a:pt x="446" y="837"/>
                  </a:lnTo>
                  <a:lnTo>
                    <a:pt x="246" y="959"/>
                  </a:lnTo>
                </a:path>
              </a:pathLst>
            </a:custGeom>
            <a:solidFill>
              <a:schemeClr val="bg2">
                <a:lumMod val="90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400">
                <a:solidFill>
                  <a:schemeClr val="bg2"/>
                </a:solidFill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5CB5332A-8412-144E-890E-79170710B5FE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4706247" y="3098917"/>
              <a:ext cx="1531273" cy="1709737"/>
            </a:xfrm>
            <a:custGeom>
              <a:avLst/>
              <a:gdLst>
                <a:gd name="T0" fmla="*/ 2147483647 w 866"/>
                <a:gd name="T1" fmla="*/ 0 h 1055"/>
                <a:gd name="T2" fmla="*/ 0 w 866"/>
                <a:gd name="T3" fmla="*/ 2147483647 h 1055"/>
                <a:gd name="T4" fmla="*/ 2147483647 w 866"/>
                <a:gd name="T5" fmla="*/ 2147483647 h 1055"/>
                <a:gd name="T6" fmla="*/ 2147483647 w 866"/>
                <a:gd name="T7" fmla="*/ 2147483647 h 1055"/>
                <a:gd name="T8" fmla="*/ 2147483647 w 866"/>
                <a:gd name="T9" fmla="*/ 2147483647 h 1055"/>
                <a:gd name="T10" fmla="*/ 2147483647 w 866"/>
                <a:gd name="T11" fmla="*/ 2147483647 h 1055"/>
                <a:gd name="T12" fmla="*/ 2147483647 w 866"/>
                <a:gd name="T13" fmla="*/ 2147483647 h 1055"/>
                <a:gd name="T14" fmla="*/ 2147483647 w 866"/>
                <a:gd name="T15" fmla="*/ 2147483647 h 1055"/>
                <a:gd name="T16" fmla="*/ 2147483647 w 866"/>
                <a:gd name="T17" fmla="*/ 2147483647 h 1055"/>
                <a:gd name="T18" fmla="*/ 2147483647 w 866"/>
                <a:gd name="T19" fmla="*/ 2147483647 h 1055"/>
                <a:gd name="T20" fmla="*/ 2147483647 w 866"/>
                <a:gd name="T21" fmla="*/ 2147483647 h 1055"/>
                <a:gd name="T22" fmla="*/ 2147483647 w 866"/>
                <a:gd name="T23" fmla="*/ 2147483647 h 1055"/>
                <a:gd name="T24" fmla="*/ 2147483647 w 866"/>
                <a:gd name="T25" fmla="*/ 2147483647 h 1055"/>
                <a:gd name="T26" fmla="*/ 2147483647 w 866"/>
                <a:gd name="T27" fmla="*/ 2147483647 h 1055"/>
                <a:gd name="T28" fmla="*/ 2147483647 w 866"/>
                <a:gd name="T29" fmla="*/ 2147483647 h 1055"/>
                <a:gd name="T30" fmla="*/ 2147483647 w 866"/>
                <a:gd name="T31" fmla="*/ 2147483647 h 1055"/>
                <a:gd name="T32" fmla="*/ 2147483647 w 866"/>
                <a:gd name="T33" fmla="*/ 2147483647 h 1055"/>
                <a:gd name="T34" fmla="*/ 2147483647 w 866"/>
                <a:gd name="T35" fmla="*/ 2147483647 h 1055"/>
                <a:gd name="T36" fmla="*/ 2147483647 w 866"/>
                <a:gd name="T37" fmla="*/ 2147483647 h 1055"/>
                <a:gd name="T38" fmla="*/ 2147483647 w 866"/>
                <a:gd name="T39" fmla="*/ 2147483647 h 1055"/>
                <a:gd name="T40" fmla="*/ 2147483647 w 866"/>
                <a:gd name="T41" fmla="*/ 2147483647 h 1055"/>
                <a:gd name="T42" fmla="*/ 2147483647 w 866"/>
                <a:gd name="T43" fmla="*/ 2147483647 h 1055"/>
                <a:gd name="T44" fmla="*/ 2147483647 w 866"/>
                <a:gd name="T45" fmla="*/ 2147483647 h 1055"/>
                <a:gd name="T46" fmla="*/ 2147483647 w 866"/>
                <a:gd name="T47" fmla="*/ 2147483647 h 1055"/>
                <a:gd name="T48" fmla="*/ 2147483647 w 866"/>
                <a:gd name="T49" fmla="*/ 2147483647 h 1055"/>
                <a:gd name="T50" fmla="*/ 2147483647 w 866"/>
                <a:gd name="T51" fmla="*/ 0 h 10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6"/>
                <a:gd name="T79" fmla="*/ 0 h 1055"/>
                <a:gd name="T80" fmla="*/ 866 w 866"/>
                <a:gd name="T81" fmla="*/ 1055 h 10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6" h="1055">
                  <a:moveTo>
                    <a:pt x="571" y="0"/>
                  </a:moveTo>
                  <a:lnTo>
                    <a:pt x="0" y="1"/>
                  </a:lnTo>
                  <a:lnTo>
                    <a:pt x="178" y="111"/>
                  </a:lnTo>
                  <a:lnTo>
                    <a:pt x="153" y="187"/>
                  </a:lnTo>
                  <a:lnTo>
                    <a:pt x="130" y="264"/>
                  </a:lnTo>
                  <a:lnTo>
                    <a:pt x="113" y="343"/>
                  </a:lnTo>
                  <a:lnTo>
                    <a:pt x="100" y="423"/>
                  </a:lnTo>
                  <a:lnTo>
                    <a:pt x="94" y="504"/>
                  </a:lnTo>
                  <a:lnTo>
                    <a:pt x="93" y="583"/>
                  </a:lnTo>
                  <a:lnTo>
                    <a:pt x="95" y="664"/>
                  </a:lnTo>
                  <a:lnTo>
                    <a:pt x="104" y="744"/>
                  </a:lnTo>
                  <a:lnTo>
                    <a:pt x="118" y="824"/>
                  </a:lnTo>
                  <a:lnTo>
                    <a:pt x="136" y="903"/>
                  </a:lnTo>
                  <a:lnTo>
                    <a:pt x="159" y="979"/>
                  </a:lnTo>
                  <a:lnTo>
                    <a:pt x="189" y="1054"/>
                  </a:lnTo>
                  <a:lnTo>
                    <a:pt x="412" y="766"/>
                  </a:lnTo>
                  <a:lnTo>
                    <a:pt x="702" y="816"/>
                  </a:lnTo>
                  <a:lnTo>
                    <a:pt x="681" y="760"/>
                  </a:lnTo>
                  <a:lnTo>
                    <a:pt x="666" y="705"/>
                  </a:lnTo>
                  <a:lnTo>
                    <a:pt x="658" y="647"/>
                  </a:lnTo>
                  <a:lnTo>
                    <a:pt x="652" y="588"/>
                  </a:lnTo>
                  <a:lnTo>
                    <a:pt x="652" y="529"/>
                  </a:lnTo>
                  <a:lnTo>
                    <a:pt x="660" y="470"/>
                  </a:lnTo>
                  <a:lnTo>
                    <a:pt x="672" y="413"/>
                  </a:lnTo>
                  <a:lnTo>
                    <a:pt x="865" y="531"/>
                  </a:lnTo>
                  <a:lnTo>
                    <a:pt x="571" y="0"/>
                  </a:lnTo>
                </a:path>
              </a:pathLst>
            </a:custGeom>
            <a:solidFill>
              <a:schemeClr val="bg2">
                <a:lumMod val="90000"/>
              </a:schemeClr>
            </a:solidFill>
            <a:ln w="571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76877" name="Rectangle 12"/>
          <p:cNvSpPr>
            <a:spLocks noChangeArrowheads="1"/>
          </p:cNvSpPr>
          <p:nvPr/>
        </p:nvSpPr>
        <p:spPr bwMode="blackWhite">
          <a:xfrm>
            <a:off x="3151675" y="3760970"/>
            <a:ext cx="1400660" cy="46782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 defTabSz="787400">
              <a:lnSpc>
                <a:spcPct val="95000"/>
              </a:lnSpc>
              <a:spcBef>
                <a:spcPct val="80000"/>
              </a:spcBef>
              <a:buClr>
                <a:schemeClr val="tx1"/>
              </a:buClr>
            </a:pPr>
            <a:r>
              <a:rPr lang="en-GB" sz="1600" b="1" dirty="0" err="1">
                <a:solidFill>
                  <a:srgbClr val="C00000"/>
                </a:solidFill>
              </a:rPr>
              <a:t>S</a:t>
            </a:r>
            <a:r>
              <a:rPr lang="en-GB" sz="1600" b="1" dirty="0" err="1" smtClean="0">
                <a:solidFill>
                  <a:srgbClr val="C00000"/>
                </a:solidFill>
              </a:rPr>
              <a:t>ätta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</a:rPr>
              <a:t>scenen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</a:rPr>
              <a:t>och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</a:rPr>
              <a:t>utmaningen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blackWhite">
          <a:xfrm>
            <a:off x="3843102" y="5297271"/>
            <a:ext cx="1404974" cy="46782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 defTabSz="787400">
              <a:lnSpc>
                <a:spcPct val="95000"/>
              </a:lnSpc>
              <a:spcBef>
                <a:spcPct val="80000"/>
              </a:spcBef>
              <a:buClr>
                <a:schemeClr val="tx1"/>
              </a:buClr>
            </a:pPr>
            <a:r>
              <a:rPr lang="en-GB" sz="1600" b="1" dirty="0" err="1" smtClean="0">
                <a:solidFill>
                  <a:srgbClr val="C00000"/>
                </a:solidFill>
              </a:rPr>
              <a:t>Utforska</a:t>
            </a:r>
            <a:r>
              <a:rPr lang="en-GB" sz="1600" b="1" dirty="0" smtClean="0">
                <a:solidFill>
                  <a:srgbClr val="C00000"/>
                </a:solidFill>
              </a:rPr>
              <a:t> med </a:t>
            </a:r>
            <a:r>
              <a:rPr lang="en-GB" sz="1600" b="1" dirty="0" err="1" smtClean="0">
                <a:solidFill>
                  <a:srgbClr val="C00000"/>
                </a:solidFill>
              </a:rPr>
              <a:t>hjälp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</a:rPr>
              <a:t>av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</a:rPr>
              <a:t>teori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blackWhite">
          <a:xfrm>
            <a:off x="6267824" y="5330562"/>
            <a:ext cx="1509491" cy="46782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 defTabSz="787400">
              <a:lnSpc>
                <a:spcPct val="95000"/>
              </a:lnSpc>
              <a:spcBef>
                <a:spcPct val="80000"/>
              </a:spcBef>
              <a:buClr>
                <a:schemeClr val="tx1"/>
              </a:buClr>
            </a:pPr>
            <a:r>
              <a:rPr lang="en-GB" sz="1600" b="1" dirty="0" err="1" smtClean="0">
                <a:solidFill>
                  <a:srgbClr val="C00000"/>
                </a:solidFill>
              </a:rPr>
              <a:t>Tillföra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</a:rPr>
              <a:t>praktiska</a:t>
            </a:r>
            <a:r>
              <a:rPr lang="en-GB" sz="1600" b="1" dirty="0">
                <a:solidFill>
                  <a:srgbClr val="C00000"/>
                </a:solidFill>
              </a:rPr>
              <a:t> </a:t>
            </a:r>
            <a:r>
              <a:rPr lang="en-GB" sz="1600" b="1" smtClean="0">
                <a:solidFill>
                  <a:srgbClr val="C00000"/>
                </a:solidFill>
              </a:rPr>
              <a:t>erfarenheter</a:t>
            </a:r>
            <a:endParaRPr lang="en-GB" sz="1600" b="1" dirty="0" smtClean="0">
              <a:solidFill>
                <a:srgbClr val="C00000"/>
              </a:solidFill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blackWhite">
          <a:xfrm>
            <a:off x="7020232" y="3750767"/>
            <a:ext cx="1549354" cy="46782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 defTabSz="787400">
              <a:lnSpc>
                <a:spcPct val="95000"/>
              </a:lnSpc>
              <a:spcBef>
                <a:spcPct val="80000"/>
              </a:spcBef>
              <a:buClr>
                <a:schemeClr val="tx1"/>
              </a:buClr>
            </a:pPr>
            <a:r>
              <a:rPr lang="en-GB" sz="1600" b="1" dirty="0" err="1" smtClean="0">
                <a:solidFill>
                  <a:srgbClr val="C00000"/>
                </a:solidFill>
              </a:rPr>
              <a:t>Diskutera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</a:rPr>
              <a:t>en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</a:rPr>
              <a:t>handlingsstrategi</a:t>
            </a:r>
            <a:endParaRPr lang="en-GB" sz="1600" b="1" dirty="0" smtClean="0">
              <a:solidFill>
                <a:srgbClr val="C00000"/>
              </a:solidFill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0" y="-89452"/>
            <a:ext cx="12192000" cy="3478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91198"/>
              </p:ext>
            </p:extLst>
          </p:nvPr>
        </p:nvGraphicFramePr>
        <p:xfrm>
          <a:off x="831547" y="5022767"/>
          <a:ext cx="1888534" cy="1016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127">
                  <a:extLst>
                    <a:ext uri="{9D8B030D-6E8A-4147-A177-3AD203B41FA5}">
                      <a16:colId xmlns:a16="http://schemas.microsoft.com/office/drawing/2014/main" val="3392720590"/>
                    </a:ext>
                  </a:extLst>
                </a:gridCol>
                <a:gridCol w="840127">
                  <a:extLst>
                    <a:ext uri="{9D8B030D-6E8A-4147-A177-3AD203B41FA5}">
                      <a16:colId xmlns:a16="http://schemas.microsoft.com/office/drawing/2014/main" val="12481362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19962690"/>
                    </a:ext>
                  </a:extLst>
                </a:gridCol>
              </a:tblGrid>
              <a:tr h="5084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733340"/>
                  </a:ext>
                </a:extLst>
              </a:tr>
              <a:tr h="5084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75796"/>
                  </a:ext>
                </a:extLst>
              </a:tr>
            </a:tbl>
          </a:graphicData>
        </a:graphic>
      </p:graphicFrame>
      <p:pic>
        <p:nvPicPr>
          <p:cNvPr id="30" name="Bildobjekt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19" y="3648372"/>
            <a:ext cx="1790689" cy="917505"/>
          </a:xfrm>
          <a:prstGeom prst="rect">
            <a:avLst/>
          </a:prstGeom>
        </p:spPr>
      </p:pic>
      <p:pic>
        <p:nvPicPr>
          <p:cNvPr id="28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7" y="3506857"/>
            <a:ext cx="1868014" cy="922435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292" y="4827987"/>
            <a:ext cx="1917918" cy="14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9022" y="1362767"/>
            <a:ext cx="11484864" cy="1425600"/>
          </a:xfrm>
        </p:spPr>
        <p:txBody>
          <a:bodyPr>
            <a:normAutofit fontScale="90000"/>
          </a:bodyPr>
          <a:lstStyle/>
          <a:p>
            <a:r>
              <a:rPr lang="sv-SE" sz="6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sv-SE" sz="6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sv-SE" sz="6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sv-SE" sz="6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sv-SE" sz="6700" b="1" dirty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sv-SE" sz="67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sv-SE" sz="6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sv-SE" sz="6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sv-SE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sv-SE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sv-SE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Huvudmän med stora utmaningar</a:t>
            </a:r>
            <a:r>
              <a:rPr lang="sv-SE" sz="12800" b="1" dirty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sv-SE" sz="128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sv-SE" sz="4000" dirty="0">
                <a:solidFill>
                  <a:srgbClr val="C00000"/>
                </a:solidFill>
              </a:rPr>
              <a:t/>
            </a:r>
            <a:br>
              <a:rPr lang="sv-SE" sz="4000" dirty="0">
                <a:solidFill>
                  <a:srgbClr val="C00000"/>
                </a:solidFill>
              </a:rPr>
            </a:br>
            <a:endParaRPr lang="en-US" sz="36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ktangel 8"/>
          <p:cNvSpPr/>
          <p:nvPr/>
        </p:nvSpPr>
        <p:spPr>
          <a:xfrm>
            <a:off x="0" y="-89452"/>
            <a:ext cx="12192000" cy="3478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82" y="2269531"/>
            <a:ext cx="9984509" cy="35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9888" y="711200"/>
            <a:ext cx="11518114" cy="856860"/>
          </a:xfrm>
        </p:spPr>
        <p:txBody>
          <a:bodyPr>
            <a:normAutofit/>
          </a:bodyPr>
          <a:lstStyle/>
          <a:p>
            <a:r>
              <a:rPr lang="sv-SE" sz="5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När vi kommer ut första gången…</a:t>
            </a:r>
            <a:endParaRPr lang="en-US" sz="5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ktangel 8"/>
          <p:cNvSpPr/>
          <p:nvPr/>
        </p:nvSpPr>
        <p:spPr>
          <a:xfrm>
            <a:off x="18473" y="2914"/>
            <a:ext cx="12192000" cy="3478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1928476"/>
            <a:ext cx="8931563" cy="42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255500" y="1261183"/>
            <a:ext cx="10301664" cy="2029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231900" algn="l"/>
              </a:tabLst>
            </a:pPr>
            <a:endParaRPr lang="sv-SE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1231900" algn="l"/>
              </a:tabLst>
            </a:pPr>
            <a:endParaRPr lang="sv-SE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31900" algn="l"/>
              </a:tabLst>
            </a:pPr>
            <a:endParaRPr lang="sv-SE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31900" algn="l"/>
              </a:tabLst>
            </a:pPr>
            <a:endParaRPr lang="sv-SE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31900" algn="l"/>
              </a:tabLst>
            </a:pPr>
            <a:endParaRPr lang="sv-SE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31900" algn="l"/>
              </a:tabLst>
            </a:pPr>
            <a:endParaRPr lang="sv-SE" sz="16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31900" algn="l"/>
              </a:tabLst>
            </a:pPr>
            <a:endParaRPr lang="sv-SE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043710" y="831272"/>
            <a:ext cx="8986982" cy="2029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231900" algn="l"/>
              </a:tabLst>
            </a:pPr>
            <a:endParaRPr lang="sv-SE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1231900" algn="l"/>
              </a:tabLst>
            </a:pPr>
            <a:endParaRPr lang="sv-SE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31900" algn="l"/>
              </a:tabLst>
            </a:pPr>
            <a:endParaRPr lang="sv-SE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31900" algn="l"/>
              </a:tabLst>
            </a:pPr>
            <a:endParaRPr lang="sv-SE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31900" algn="l"/>
              </a:tabLst>
            </a:pPr>
            <a:endParaRPr lang="sv-SE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31900" algn="l"/>
              </a:tabLst>
            </a:pPr>
            <a:endParaRPr lang="sv-SE" sz="16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31900" algn="l"/>
              </a:tabLst>
            </a:pPr>
            <a:endParaRPr lang="sv-SE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969818" y="1261183"/>
            <a:ext cx="9661237" cy="375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1231900" algn="l"/>
              </a:tabLst>
            </a:pPr>
            <a:endParaRPr lang="sv-SE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1231900" algn="l"/>
              </a:tabLst>
            </a:pPr>
            <a:endParaRPr lang="sv-SE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1231900" algn="l"/>
              </a:tabLst>
            </a:pPr>
            <a:endParaRPr lang="sv-SE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1231900" algn="l"/>
              </a:tabLst>
            </a:pPr>
            <a:endParaRPr lang="sv-SE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1231900" algn="l"/>
              </a:tabLst>
            </a:pPr>
            <a:endParaRPr lang="sv-SE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1231900" algn="l"/>
              </a:tabLst>
            </a:pPr>
            <a:endParaRPr lang="sv-SE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1231900" algn="l"/>
              </a:tabLst>
            </a:pPr>
            <a:endParaRPr lang="sv-SE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1231900" algn="l"/>
              </a:tabLst>
            </a:pPr>
            <a:endParaRPr lang="sv-SE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31900" algn="l"/>
              </a:tabLst>
            </a:pPr>
            <a:endParaRPr lang="sv-SE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31900" algn="l"/>
              </a:tabLst>
            </a:pPr>
            <a:endParaRPr lang="sv-SE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31900" algn="l"/>
              </a:tabLst>
            </a:pPr>
            <a:endParaRPr lang="sv-SE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31900" algn="l"/>
              </a:tabLst>
            </a:pPr>
            <a:endParaRPr lang="sv-SE" sz="16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31900" algn="l"/>
              </a:tabLst>
            </a:pPr>
            <a:endParaRPr lang="sv-SE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025377"/>
              </p:ext>
            </p:extLst>
          </p:nvPr>
        </p:nvGraphicFramePr>
        <p:xfrm>
          <a:off x="0" y="-3"/>
          <a:ext cx="12191999" cy="7305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8638">
                  <a:extLst>
                    <a:ext uri="{9D8B030D-6E8A-4147-A177-3AD203B41FA5}">
                      <a16:colId xmlns:a16="http://schemas.microsoft.com/office/drawing/2014/main" val="1563639446"/>
                    </a:ext>
                  </a:extLst>
                </a:gridCol>
                <a:gridCol w="3408147">
                  <a:extLst>
                    <a:ext uri="{9D8B030D-6E8A-4147-A177-3AD203B41FA5}">
                      <a16:colId xmlns:a16="http://schemas.microsoft.com/office/drawing/2014/main" val="2621521169"/>
                    </a:ext>
                  </a:extLst>
                </a:gridCol>
                <a:gridCol w="2984297">
                  <a:extLst>
                    <a:ext uri="{9D8B030D-6E8A-4147-A177-3AD203B41FA5}">
                      <a16:colId xmlns:a16="http://schemas.microsoft.com/office/drawing/2014/main" val="1828974215"/>
                    </a:ext>
                  </a:extLst>
                </a:gridCol>
                <a:gridCol w="2930917">
                  <a:extLst>
                    <a:ext uri="{9D8B030D-6E8A-4147-A177-3AD203B41FA5}">
                      <a16:colId xmlns:a16="http://schemas.microsoft.com/office/drawing/2014/main" val="2907513766"/>
                    </a:ext>
                  </a:extLst>
                </a:gridCol>
              </a:tblGrid>
              <a:tr h="360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HUR FÖRSTÅ…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SLUTSATSER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UTMANINGAR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KONSEKVENSER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2734640001"/>
                  </a:ext>
                </a:extLst>
              </a:tr>
              <a:tr h="721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effectLst/>
                        </a:rPr>
                        <a:t>…</a:t>
                      </a:r>
                      <a:r>
                        <a:rPr lang="en-US" sz="1600" b="0" i="0" dirty="0" err="1">
                          <a:effectLst/>
                        </a:rPr>
                        <a:t>problemet</a:t>
                      </a:r>
                      <a:endParaRPr lang="en-US" sz="18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0" dirty="0">
                          <a:effectLst/>
                        </a:rPr>
                        <a:t> 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Ta </a:t>
                      </a:r>
                      <a:r>
                        <a:rPr lang="en-US" sz="1600" b="0" dirty="0" err="1">
                          <a:effectLst/>
                        </a:rPr>
                        <a:t>höjd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för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att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bemöta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svårbemästrade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effectLst/>
                        </a:rPr>
                        <a:t>problem</a:t>
                      </a:r>
                      <a:endParaRPr lang="en-US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</a:rPr>
                        <a:t>Svårt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att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ringa</a:t>
                      </a:r>
                      <a:r>
                        <a:rPr lang="en-US" sz="1600" b="0" dirty="0">
                          <a:effectLst/>
                        </a:rPr>
                        <a:t> in &amp; </a:t>
                      </a:r>
                      <a:r>
                        <a:rPr lang="en-US" sz="1600" b="0" dirty="0" err="1">
                          <a:effectLst/>
                        </a:rPr>
                        <a:t>enas</a:t>
                      </a:r>
                      <a:r>
                        <a:rPr lang="en-US" sz="1600" b="0" dirty="0">
                          <a:effectLst/>
                        </a:rPr>
                        <a:t> om </a:t>
                      </a:r>
                      <a:r>
                        <a:rPr lang="en-US" sz="1600" b="0" dirty="0" err="1">
                          <a:effectLst/>
                        </a:rPr>
                        <a:t>vad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som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bör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förbättras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</a:rPr>
                        <a:t>Hantera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olika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intressen</a:t>
                      </a:r>
                      <a:r>
                        <a:rPr lang="en-US" sz="1600" b="0" dirty="0">
                          <a:effectLst/>
                        </a:rPr>
                        <a:t> &amp; </a:t>
                      </a:r>
                      <a:r>
                        <a:rPr lang="en-US" sz="1600" b="0" dirty="0" err="1">
                          <a:effectLst/>
                        </a:rPr>
                        <a:t>låta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åtgärderna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växa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fram</a:t>
                      </a:r>
                      <a:endParaRPr lang="en-US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2316814007"/>
                  </a:ext>
                </a:extLst>
              </a:tr>
              <a:tr h="721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</a:rPr>
                        <a:t>…</a:t>
                      </a:r>
                      <a:r>
                        <a:rPr lang="en-US" sz="1600" b="1" i="0" dirty="0" err="1">
                          <a:effectLst/>
                        </a:rPr>
                        <a:t>processen</a:t>
                      </a:r>
                      <a:endParaRPr lang="en-US" sz="1800" b="1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</a:rPr>
                        <a:t> </a:t>
                      </a:r>
                      <a:endParaRPr lang="en-US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</a:rPr>
                        <a:t>Innebär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framkallning</a:t>
                      </a:r>
                      <a:r>
                        <a:rPr lang="en-US" sz="1600" b="0" dirty="0">
                          <a:effectLst/>
                        </a:rPr>
                        <a:t>, </a:t>
                      </a:r>
                      <a:r>
                        <a:rPr lang="en-US" sz="1600" b="0" dirty="0" err="1">
                          <a:effectLst/>
                        </a:rPr>
                        <a:t>mobilisering</a:t>
                      </a:r>
                      <a:r>
                        <a:rPr lang="en-US" sz="1600" b="0" dirty="0">
                          <a:effectLst/>
                        </a:rPr>
                        <a:t> &amp; </a:t>
                      </a:r>
                      <a:r>
                        <a:rPr lang="en-US" sz="1600" b="0" dirty="0" err="1">
                          <a:effectLst/>
                        </a:rPr>
                        <a:t>förändring</a:t>
                      </a:r>
                      <a:endParaRPr lang="en-US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effectLst/>
                        </a:rPr>
                        <a:t>Mobiliseringsprocessen</a:t>
                      </a:r>
                      <a:r>
                        <a:rPr lang="en-US" sz="1600" b="1" i="0" dirty="0">
                          <a:effectLst/>
                        </a:rPr>
                        <a:t> </a:t>
                      </a:r>
                      <a:endParaRPr lang="en-US" sz="1800" b="1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effectLst/>
                        </a:rPr>
                        <a:t>är</a:t>
                      </a:r>
                      <a:r>
                        <a:rPr lang="en-US" sz="1600" b="1" i="0" dirty="0">
                          <a:effectLst/>
                        </a:rPr>
                        <a:t> </a:t>
                      </a:r>
                      <a:r>
                        <a:rPr lang="en-US" sz="1600" b="1" i="0" dirty="0" err="1">
                          <a:effectLst/>
                        </a:rPr>
                        <a:t>särskilt</a:t>
                      </a:r>
                      <a:r>
                        <a:rPr lang="en-US" sz="1600" b="1" i="0" dirty="0">
                          <a:effectLst/>
                        </a:rPr>
                        <a:t> </a:t>
                      </a:r>
                      <a:r>
                        <a:rPr lang="en-US" sz="1600" b="1" i="0" dirty="0" err="1">
                          <a:effectLst/>
                        </a:rPr>
                        <a:t>krävande</a:t>
                      </a:r>
                      <a:endParaRPr lang="en-US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</a:rPr>
                        <a:t>Stärka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lärosätenas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stöd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avseende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 smtClean="0">
                          <a:effectLst/>
                        </a:rPr>
                        <a:t>mobilisering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454732837"/>
                  </a:ext>
                </a:extLst>
              </a:tr>
              <a:tr h="721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effectLst/>
                        </a:rPr>
                        <a:t>…</a:t>
                      </a:r>
                      <a:r>
                        <a:rPr lang="en-US" sz="1600" b="1" i="0" dirty="0" err="1" smtClean="0">
                          <a:effectLst/>
                        </a:rPr>
                        <a:t>aktörernas</a:t>
                      </a:r>
                      <a:r>
                        <a:rPr lang="en-US" sz="1600" b="1" i="0" dirty="0" smtClean="0">
                          <a:effectLst/>
                        </a:rPr>
                        <a:t> roller</a:t>
                      </a:r>
                      <a:endParaRPr lang="en-US" sz="1800" b="1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</a:rPr>
                        <a:t> </a:t>
                      </a:r>
                      <a:endParaRPr lang="en-US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</a:rPr>
                        <a:t>Partnerskapets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betydelse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för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förbättringsarbetet</a:t>
                      </a:r>
                      <a:endParaRPr lang="en-US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effectLst/>
                        </a:rPr>
                        <a:t>Balansera</a:t>
                      </a:r>
                      <a:r>
                        <a:rPr lang="en-US" sz="1600" b="1" i="0" dirty="0">
                          <a:effectLst/>
                        </a:rPr>
                        <a:t> </a:t>
                      </a:r>
                      <a:r>
                        <a:rPr lang="en-US" sz="1600" b="1" i="0" dirty="0" err="1">
                          <a:effectLst/>
                        </a:rPr>
                        <a:t>ömsesidighet</a:t>
                      </a:r>
                      <a:r>
                        <a:rPr lang="en-US" sz="1600" b="1" i="0" dirty="0">
                          <a:effectLst/>
                        </a:rPr>
                        <a:t> med </a:t>
                      </a:r>
                      <a:r>
                        <a:rPr lang="en-US" sz="1600" b="1" i="0" dirty="0" err="1">
                          <a:effectLst/>
                        </a:rPr>
                        <a:t>administrativa</a:t>
                      </a:r>
                      <a:r>
                        <a:rPr lang="en-US" sz="1600" b="1" i="0" dirty="0">
                          <a:effectLst/>
                        </a:rPr>
                        <a:t> </a:t>
                      </a:r>
                      <a:r>
                        <a:rPr lang="en-US" sz="1600" b="1" i="0" dirty="0" err="1">
                          <a:effectLst/>
                        </a:rPr>
                        <a:t>krav</a:t>
                      </a:r>
                      <a:endParaRPr lang="en-US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</a:rPr>
                        <a:t>Vidareutveckla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effectLst/>
                        </a:rPr>
                        <a:t>“partner-</a:t>
                      </a:r>
                      <a:r>
                        <a:rPr lang="en-US" sz="1600" b="0" dirty="0" err="1" smtClean="0">
                          <a:effectLst/>
                        </a:rPr>
                        <a:t>ledarskapet</a:t>
                      </a:r>
                      <a:r>
                        <a:rPr lang="en-US" sz="1600" b="0" dirty="0" smtClean="0">
                          <a:effectLst/>
                        </a:rPr>
                        <a:t>” </a:t>
                      </a:r>
                      <a:r>
                        <a:rPr lang="en-US" sz="1600" b="0" dirty="0">
                          <a:effectLst/>
                        </a:rPr>
                        <a:t>vid </a:t>
                      </a:r>
                      <a:r>
                        <a:rPr lang="en-US" sz="1600" b="0" dirty="0" err="1">
                          <a:effectLst/>
                        </a:rPr>
                        <a:t>lärosätet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194191043"/>
                  </a:ext>
                </a:extLst>
              </a:tr>
              <a:tr h="721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</a:rPr>
                        <a:t>…</a:t>
                      </a:r>
                      <a:r>
                        <a:rPr lang="en-US" sz="1600" b="1" i="0" dirty="0" err="1">
                          <a:effectLst/>
                        </a:rPr>
                        <a:t>målgrupper</a:t>
                      </a:r>
                      <a:endParaRPr lang="en-US" sz="1800" b="1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</a:rPr>
                        <a:t> </a:t>
                      </a:r>
                      <a:endParaRPr lang="en-US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</a:rPr>
                        <a:t>Ett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samlat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stöd</a:t>
                      </a:r>
                      <a:r>
                        <a:rPr lang="en-US" sz="1600" b="0" dirty="0">
                          <a:effectLst/>
                        </a:rPr>
                        <a:t> till </a:t>
                      </a:r>
                      <a:r>
                        <a:rPr lang="en-US" sz="1600" b="0" dirty="0" err="1">
                          <a:effectLst/>
                        </a:rPr>
                        <a:t>flera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olika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enheter</a:t>
                      </a:r>
                      <a:r>
                        <a:rPr lang="en-US" sz="1600" b="0" dirty="0">
                          <a:effectLst/>
                        </a:rPr>
                        <a:t> &amp; </a:t>
                      </a:r>
                      <a:r>
                        <a:rPr lang="en-US" sz="1600" b="0" dirty="0" err="1">
                          <a:effectLst/>
                        </a:rPr>
                        <a:t>nivåer</a:t>
                      </a:r>
                      <a:endParaRPr lang="en-US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effectLst/>
                        </a:rPr>
                        <a:t>Glapp</a:t>
                      </a:r>
                      <a:r>
                        <a:rPr lang="en-US" sz="1600" b="1" i="0" dirty="0">
                          <a:effectLst/>
                        </a:rPr>
                        <a:t> </a:t>
                      </a:r>
                      <a:r>
                        <a:rPr lang="en-US" sz="1600" b="1" i="0" dirty="0" err="1">
                          <a:effectLst/>
                        </a:rPr>
                        <a:t>inom</a:t>
                      </a:r>
                      <a:r>
                        <a:rPr lang="en-US" sz="1600" b="1" i="0" dirty="0">
                          <a:effectLst/>
                        </a:rPr>
                        <a:t> &amp; </a:t>
                      </a:r>
                      <a:r>
                        <a:rPr lang="en-US" sz="1600" b="1" i="0" dirty="0" err="1">
                          <a:effectLst/>
                        </a:rPr>
                        <a:t>mellan</a:t>
                      </a:r>
                      <a:r>
                        <a:rPr lang="en-US" sz="1600" b="1" i="0" dirty="0">
                          <a:effectLst/>
                        </a:rPr>
                        <a:t> </a:t>
                      </a:r>
                      <a:r>
                        <a:rPr lang="en-US" sz="1600" b="1" i="0" dirty="0" err="1">
                          <a:effectLst/>
                        </a:rPr>
                        <a:t>enheter</a:t>
                      </a:r>
                      <a:r>
                        <a:rPr lang="en-US" sz="1600" b="1" i="0" dirty="0">
                          <a:effectLst/>
                        </a:rPr>
                        <a:t> &amp; </a:t>
                      </a:r>
                      <a:r>
                        <a:rPr lang="en-US" sz="1600" b="1" i="0" dirty="0" err="1">
                          <a:effectLst/>
                        </a:rPr>
                        <a:t>nivåer</a:t>
                      </a:r>
                      <a:endParaRPr lang="en-US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</a:rPr>
                        <a:t>Designa</a:t>
                      </a:r>
                      <a:r>
                        <a:rPr lang="en-US" sz="1600" b="0" dirty="0">
                          <a:effectLst/>
                        </a:rPr>
                        <a:t> &amp; </a:t>
                      </a:r>
                      <a:r>
                        <a:rPr lang="en-US" sz="1600" b="0" dirty="0" err="1">
                          <a:effectLst/>
                        </a:rPr>
                        <a:t>samordna</a:t>
                      </a:r>
                      <a:r>
                        <a:rPr lang="en-US" sz="1600" b="0" dirty="0">
                          <a:effectLst/>
                        </a:rPr>
                        <a:t> med </a:t>
                      </a:r>
                      <a:r>
                        <a:rPr lang="en-US" sz="1600" b="0" dirty="0" err="1">
                          <a:effectLst/>
                        </a:rPr>
                        <a:t>ett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organisationstänkande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2141949829"/>
                  </a:ext>
                </a:extLst>
              </a:tr>
              <a:tr h="721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</a:rPr>
                        <a:t>…</a:t>
                      </a:r>
                      <a:r>
                        <a:rPr lang="en-US" sz="1600" b="1" i="0" dirty="0" err="1">
                          <a:effectLst/>
                        </a:rPr>
                        <a:t>genomförandet</a:t>
                      </a:r>
                      <a:endParaRPr lang="en-US" sz="1800" b="1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</a:rPr>
                        <a:t> </a:t>
                      </a:r>
                      <a:endParaRPr lang="en-US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</a:rPr>
                        <a:t>Från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utbildning</a:t>
                      </a:r>
                      <a:r>
                        <a:rPr lang="en-US" sz="1600" b="0" dirty="0">
                          <a:effectLst/>
                        </a:rPr>
                        <a:t> till </a:t>
                      </a:r>
                      <a:r>
                        <a:rPr lang="en-US" sz="1600" b="0" dirty="0" err="1">
                          <a:effectLst/>
                        </a:rPr>
                        <a:t>lokalt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anpassat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förbättringsstöd</a:t>
                      </a:r>
                      <a:endParaRPr lang="en-US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effectLst/>
                        </a:rPr>
                        <a:t>Huvudmannens</a:t>
                      </a:r>
                      <a:r>
                        <a:rPr lang="en-US" sz="1600" b="1" i="0" dirty="0">
                          <a:effectLst/>
                        </a:rPr>
                        <a:t> </a:t>
                      </a:r>
                      <a:r>
                        <a:rPr lang="en-US" sz="1600" b="1" i="0" dirty="0" err="1">
                          <a:effectLst/>
                        </a:rPr>
                        <a:t>ägarskap</a:t>
                      </a:r>
                      <a:r>
                        <a:rPr lang="en-US" sz="1600" b="1" i="0" dirty="0">
                          <a:effectLst/>
                        </a:rPr>
                        <a:t> &amp; </a:t>
                      </a:r>
                      <a:r>
                        <a:rPr lang="en-US" sz="1600" b="1" i="0" dirty="0" err="1">
                          <a:effectLst/>
                        </a:rPr>
                        <a:t>aktivitetsgrad</a:t>
                      </a:r>
                      <a:endParaRPr lang="en-US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</a:rPr>
                        <a:t>Balansera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belastning</a:t>
                      </a:r>
                      <a:r>
                        <a:rPr lang="en-US" sz="1600" b="0" dirty="0">
                          <a:effectLst/>
                        </a:rPr>
                        <a:t> med </a:t>
                      </a:r>
                      <a:r>
                        <a:rPr lang="en-US" sz="1600" b="0" dirty="0" err="1">
                          <a:effectLst/>
                        </a:rPr>
                        <a:t>avlastning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för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deltagarna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1223948502"/>
                  </a:ext>
                </a:extLst>
              </a:tr>
              <a:tr h="721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…bemanningen</a:t>
                      </a:r>
                      <a:endParaRPr lang="en-US" sz="1800" b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 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Nyttja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generell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specifik</a:t>
                      </a:r>
                      <a:r>
                        <a:rPr lang="en-US" sz="1600" dirty="0">
                          <a:effectLst/>
                        </a:rPr>
                        <a:t> &amp; </a:t>
                      </a:r>
                      <a:r>
                        <a:rPr lang="en-US" sz="1600" dirty="0" err="1">
                          <a:effectLst/>
                        </a:rPr>
                        <a:t>kollaborativ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kompetens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Identifiera &amp; kombinera flera olika kompetenser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FOU-teamet som arena för kompetenshöjning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810398439"/>
                  </a:ext>
                </a:extLst>
              </a:tr>
              <a:tr h="721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…insatsernas resultat</a:t>
                      </a:r>
                      <a:endParaRPr lang="en-US" sz="1800" b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 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Ökad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förbättringskapacitet</a:t>
                      </a:r>
                      <a:r>
                        <a:rPr lang="en-US" sz="1600" dirty="0">
                          <a:effectLst/>
                        </a:rPr>
                        <a:t> hos </a:t>
                      </a:r>
                      <a:r>
                        <a:rPr lang="en-US" sz="1600" dirty="0" err="1">
                          <a:effectLst/>
                        </a:rPr>
                        <a:t>huvudmännen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Risk </a:t>
                      </a:r>
                      <a:r>
                        <a:rPr lang="en-US" sz="1600" dirty="0" err="1">
                          <a:effectLst/>
                        </a:rPr>
                        <a:t>förbättringskapacitet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blir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ett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mål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 sig </a:t>
                      </a:r>
                      <a:r>
                        <a:rPr lang="en-US" sz="1600" dirty="0" err="1">
                          <a:effectLst/>
                        </a:rPr>
                        <a:t>självt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Följa upp insatserna än mer systematiskt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838339427"/>
                  </a:ext>
                </a:extLst>
              </a:tr>
              <a:tr h="721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…</a:t>
                      </a:r>
                      <a:r>
                        <a:rPr lang="en-US" sz="1600" b="0" dirty="0" err="1">
                          <a:effectLst/>
                        </a:rPr>
                        <a:t>ändamålsenlighet</a:t>
                      </a:r>
                      <a:endParaRPr lang="en-US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Flera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olika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förbättringar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observeras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Svårigheterna med att förbättra kärnprocesser</a:t>
                      </a:r>
                      <a:endParaRPr lang="en-US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Stärka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designen</a:t>
                      </a:r>
                      <a:r>
                        <a:rPr lang="en-US" sz="1600" dirty="0">
                          <a:effectLst/>
                        </a:rPr>
                        <a:t> med </a:t>
                      </a:r>
                      <a:r>
                        <a:rPr lang="en-US" sz="1600" dirty="0" err="1">
                          <a:effectLst/>
                        </a:rPr>
                        <a:t>fokus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på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kärnprocesser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2183881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63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 bwMode="auto">
          <a:xfrm>
            <a:off x="628071" y="664182"/>
            <a:ext cx="1088043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sv-SE" sz="5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Aktörernas roller – partnerskapet i SBS</a:t>
            </a:r>
            <a:endParaRPr lang="sv-SE" sz="5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729672" y="2076823"/>
            <a:ext cx="6040583" cy="39804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000" dirty="0" smtClean="0"/>
              <a:t>HUVUDMÄNNEN </a:t>
            </a:r>
            <a:r>
              <a:rPr lang="en-US" sz="2000" dirty="0" err="1" smtClean="0"/>
              <a:t>är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problemägare</a:t>
            </a:r>
            <a:r>
              <a:rPr lang="en-US" sz="2000" dirty="0"/>
              <a:t> </a:t>
            </a:r>
            <a:r>
              <a:rPr lang="en-US" sz="2000" dirty="0" err="1" smtClean="0"/>
              <a:t>och</a:t>
            </a:r>
            <a:r>
              <a:rPr lang="en-US" sz="2000" dirty="0" smtClean="0"/>
              <a:t> </a:t>
            </a:r>
            <a:r>
              <a:rPr lang="en-US" sz="2000" dirty="0" err="1" smtClean="0"/>
              <a:t>ansvarar</a:t>
            </a:r>
            <a:r>
              <a:rPr lang="en-US" sz="2000" dirty="0" smtClean="0"/>
              <a:t> </a:t>
            </a:r>
            <a:r>
              <a:rPr lang="en-US" sz="2000" dirty="0" err="1" smtClean="0"/>
              <a:t>för</a:t>
            </a:r>
            <a:r>
              <a:rPr lang="en-US" sz="2000" dirty="0" smtClean="0"/>
              <a:t> </a:t>
            </a:r>
            <a:r>
              <a:rPr lang="en-US" sz="2000" dirty="0" err="1" smtClean="0"/>
              <a:t>att</a:t>
            </a:r>
            <a:r>
              <a:rPr lang="en-US" sz="2000" dirty="0" smtClean="0"/>
              <a:t> ta </a:t>
            </a:r>
            <a:r>
              <a:rPr lang="en-US" sz="2000" dirty="0" err="1" smtClean="0"/>
              <a:t>fram</a:t>
            </a:r>
            <a:r>
              <a:rPr lang="en-US" sz="2000" dirty="0" smtClean="0"/>
              <a:t> </a:t>
            </a:r>
            <a:r>
              <a:rPr lang="en-US" sz="2000" dirty="0" err="1" smtClean="0"/>
              <a:t>nulägesanalyser</a:t>
            </a:r>
            <a:r>
              <a:rPr lang="en-US" sz="2000" dirty="0" smtClean="0"/>
              <a:t> </a:t>
            </a:r>
            <a:r>
              <a:rPr lang="en-US" sz="2000" dirty="0" err="1" smtClean="0"/>
              <a:t>och</a:t>
            </a:r>
            <a:r>
              <a:rPr lang="en-US" sz="2000" dirty="0" smtClean="0"/>
              <a:t> </a:t>
            </a:r>
            <a:r>
              <a:rPr lang="en-US" sz="2000" dirty="0" err="1" smtClean="0"/>
              <a:t>åtgärdsplaner</a:t>
            </a:r>
            <a:r>
              <a:rPr lang="en-US" sz="2000" dirty="0"/>
              <a:t>, </a:t>
            </a:r>
            <a:r>
              <a:rPr lang="en-US" sz="2000" dirty="0" err="1"/>
              <a:t>integrera</a:t>
            </a:r>
            <a:r>
              <a:rPr lang="en-US" sz="2000" dirty="0"/>
              <a:t> SBS-</a:t>
            </a:r>
            <a:r>
              <a:rPr lang="en-US" sz="2000" dirty="0" err="1"/>
              <a:t>insatser</a:t>
            </a:r>
            <a:r>
              <a:rPr lang="en-US" sz="2000" dirty="0"/>
              <a:t> med </a:t>
            </a:r>
            <a:r>
              <a:rPr lang="en-US" sz="2000" dirty="0" err="1"/>
              <a:t>andra</a:t>
            </a:r>
            <a:r>
              <a:rPr lang="en-US" sz="2000" dirty="0"/>
              <a:t> </a:t>
            </a:r>
            <a:r>
              <a:rPr lang="en-US" sz="2000" dirty="0" err="1"/>
              <a:t>förbättringsinitiativ</a:t>
            </a:r>
            <a:r>
              <a:rPr lang="en-US" sz="2000" dirty="0"/>
              <a:t> </a:t>
            </a:r>
            <a:r>
              <a:rPr lang="en-US" sz="2000" dirty="0" err="1"/>
              <a:t>samt</a:t>
            </a:r>
            <a:r>
              <a:rPr lang="en-US" sz="2000" dirty="0"/>
              <a:t> </a:t>
            </a:r>
            <a:r>
              <a:rPr lang="en-US" sz="2000" dirty="0" err="1"/>
              <a:t>skapa</a:t>
            </a:r>
            <a:r>
              <a:rPr lang="en-US" sz="2000" dirty="0"/>
              <a:t> </a:t>
            </a:r>
            <a:r>
              <a:rPr lang="en-US" sz="2000" dirty="0" err="1"/>
              <a:t>utrymme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det</a:t>
            </a:r>
            <a:r>
              <a:rPr lang="en-US" sz="2000" dirty="0"/>
              <a:t> </a:t>
            </a:r>
            <a:r>
              <a:rPr lang="en-US" sz="2000" dirty="0" err="1"/>
              <a:t>dagliga</a:t>
            </a:r>
            <a:r>
              <a:rPr lang="en-US" sz="2000" dirty="0"/>
              <a:t> </a:t>
            </a:r>
            <a:r>
              <a:rPr lang="en-US" sz="2000" dirty="0" err="1"/>
              <a:t>arbetet</a:t>
            </a:r>
            <a:r>
              <a:rPr lang="en-US" sz="2000" dirty="0" smtClean="0"/>
              <a:t>.</a:t>
            </a:r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US" sz="2000" dirty="0" smtClean="0"/>
              <a:t>SKOLVERKET </a:t>
            </a:r>
            <a:r>
              <a:rPr lang="en-US" sz="2000" dirty="0" err="1" smtClean="0"/>
              <a:t>ansvarar</a:t>
            </a:r>
            <a:r>
              <a:rPr lang="en-US" sz="2000" dirty="0" smtClean="0"/>
              <a:t> </a:t>
            </a:r>
            <a:r>
              <a:rPr lang="en-US" sz="2000" dirty="0" err="1" smtClean="0"/>
              <a:t>för</a:t>
            </a:r>
            <a:r>
              <a:rPr lang="en-US" sz="2000" dirty="0" smtClean="0"/>
              <a:t> </a:t>
            </a:r>
            <a:r>
              <a:rPr lang="en-US" sz="2000" dirty="0" err="1" smtClean="0"/>
              <a:t>att</a:t>
            </a:r>
            <a:r>
              <a:rPr lang="en-US" sz="2000" dirty="0" smtClean="0"/>
              <a:t> </a:t>
            </a:r>
            <a:r>
              <a:rPr lang="en-US" sz="2000" dirty="0" err="1" smtClean="0"/>
              <a:t>stödja</a:t>
            </a:r>
            <a:r>
              <a:rPr lang="en-US" sz="2000" dirty="0" smtClean="0"/>
              <a:t> </a:t>
            </a:r>
            <a:r>
              <a:rPr lang="en-US" sz="2000" dirty="0" err="1" smtClean="0"/>
              <a:t>analysarbetet</a:t>
            </a:r>
            <a:r>
              <a:rPr lang="en-US" sz="2000" dirty="0" smtClean="0"/>
              <a:t>, </a:t>
            </a:r>
            <a:r>
              <a:rPr lang="en-US" sz="2000" dirty="0" err="1" smtClean="0"/>
              <a:t>följa</a:t>
            </a:r>
            <a:r>
              <a:rPr lang="en-US" sz="2000" dirty="0" smtClean="0"/>
              <a:t> </a:t>
            </a:r>
            <a:r>
              <a:rPr lang="en-US" sz="2000" dirty="0" err="1" smtClean="0"/>
              <a:t>upp</a:t>
            </a:r>
            <a:r>
              <a:rPr lang="en-US" sz="2000" dirty="0" smtClean="0"/>
              <a:t> </a:t>
            </a:r>
            <a:r>
              <a:rPr lang="en-US" sz="2000" dirty="0" err="1" smtClean="0"/>
              <a:t>insatser</a:t>
            </a:r>
            <a:r>
              <a:rPr lang="en-US" sz="2000" dirty="0" smtClean="0"/>
              <a:t> </a:t>
            </a:r>
            <a:r>
              <a:rPr lang="en-US" sz="2000" dirty="0" err="1" smtClean="0"/>
              <a:t>samt</a:t>
            </a:r>
            <a:r>
              <a:rPr lang="en-US" sz="2000" dirty="0" smtClean="0"/>
              <a:t> </a:t>
            </a:r>
            <a:r>
              <a:rPr lang="en-US" sz="2000" dirty="0" err="1"/>
              <a:t>teckna</a:t>
            </a:r>
            <a:r>
              <a:rPr lang="en-US" sz="2000" dirty="0"/>
              <a:t> </a:t>
            </a:r>
            <a:r>
              <a:rPr lang="en-US" sz="2000" dirty="0" err="1"/>
              <a:t>överenskommelser</a:t>
            </a:r>
            <a:r>
              <a:rPr lang="en-US" sz="2000" dirty="0"/>
              <a:t> med </a:t>
            </a:r>
            <a:r>
              <a:rPr lang="en-US" sz="2000" dirty="0" err="1"/>
              <a:t>huvudmän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lärosäten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marL="0" lvl="0" indent="0">
              <a:buNone/>
            </a:pPr>
            <a:r>
              <a:rPr lang="en-US" sz="2000" dirty="0" smtClean="0"/>
              <a:t>LÄROSÄTENA </a:t>
            </a:r>
            <a:r>
              <a:rPr lang="en-US" sz="2000" dirty="0" err="1" smtClean="0"/>
              <a:t>ansvar</a:t>
            </a:r>
            <a:r>
              <a:rPr lang="en-US" sz="2000" dirty="0" smtClean="0"/>
              <a:t> </a:t>
            </a:r>
            <a:r>
              <a:rPr lang="en-US" sz="2000" dirty="0" err="1" smtClean="0"/>
              <a:t>för</a:t>
            </a:r>
            <a:r>
              <a:rPr lang="en-US" sz="2000" dirty="0" smtClean="0"/>
              <a:t> </a:t>
            </a:r>
            <a:r>
              <a:rPr lang="en-US" sz="2000" dirty="0" err="1" smtClean="0"/>
              <a:t>lokalt</a:t>
            </a:r>
            <a:r>
              <a:rPr lang="en-US" sz="2000" dirty="0" smtClean="0"/>
              <a:t> FOU-</a:t>
            </a:r>
            <a:r>
              <a:rPr lang="en-US" sz="2000" dirty="0" err="1" smtClean="0"/>
              <a:t>stöd</a:t>
            </a:r>
            <a:r>
              <a:rPr lang="en-US" sz="2000" dirty="0" smtClean="0"/>
              <a:t> </a:t>
            </a:r>
            <a:r>
              <a:rPr lang="en-US" sz="2000" dirty="0"/>
              <a:t>under </a:t>
            </a:r>
            <a:r>
              <a:rPr lang="en-US" sz="2000" dirty="0" err="1" smtClean="0"/>
              <a:t>både</a:t>
            </a:r>
            <a:r>
              <a:rPr lang="en-US" sz="2000" dirty="0" smtClean="0"/>
              <a:t> </a:t>
            </a:r>
            <a:r>
              <a:rPr lang="en-US" sz="2000" dirty="0" err="1" smtClean="0"/>
              <a:t>analysfasen</a:t>
            </a:r>
            <a:r>
              <a:rPr lang="en-US" sz="2000" dirty="0" smtClean="0"/>
              <a:t> </a:t>
            </a:r>
            <a:r>
              <a:rPr lang="en-US" sz="2000" dirty="0" err="1" smtClean="0"/>
              <a:t>och</a:t>
            </a:r>
            <a:r>
              <a:rPr lang="en-US" sz="2000" dirty="0" smtClean="0"/>
              <a:t> </a:t>
            </a:r>
            <a:r>
              <a:rPr lang="en-US" sz="2000" dirty="0" err="1" smtClean="0"/>
              <a:t>insatsfasen</a:t>
            </a:r>
            <a:r>
              <a:rPr lang="en-US" sz="2000" dirty="0" smtClean="0"/>
              <a:t>. </a:t>
            </a:r>
            <a:r>
              <a:rPr lang="en-US" sz="2000" dirty="0"/>
              <a:t>De </a:t>
            </a:r>
            <a:r>
              <a:rPr lang="en-US" sz="2000" dirty="0" err="1"/>
              <a:t>ansvarar</a:t>
            </a:r>
            <a:r>
              <a:rPr lang="en-US" sz="2000" dirty="0"/>
              <a:t> </a:t>
            </a:r>
            <a:r>
              <a:rPr lang="en-US" sz="2000" dirty="0" err="1"/>
              <a:t>också</a:t>
            </a:r>
            <a:r>
              <a:rPr lang="en-US" sz="2000" dirty="0"/>
              <a:t> </a:t>
            </a:r>
            <a:r>
              <a:rPr lang="en-US" sz="2000" dirty="0" err="1"/>
              <a:t>för</a:t>
            </a:r>
            <a:r>
              <a:rPr lang="en-US" sz="2000" dirty="0"/>
              <a:t> </a:t>
            </a:r>
            <a:r>
              <a:rPr lang="en-US" sz="2000" dirty="0" err="1"/>
              <a:t>det</a:t>
            </a:r>
            <a:r>
              <a:rPr lang="en-US" sz="2000" dirty="0"/>
              <a:t> </a:t>
            </a:r>
            <a:r>
              <a:rPr lang="en-US" sz="2000" dirty="0" err="1"/>
              <a:t>nationella</a:t>
            </a:r>
            <a:r>
              <a:rPr lang="en-US" sz="2000" dirty="0"/>
              <a:t> </a:t>
            </a:r>
            <a:r>
              <a:rPr lang="en-US" sz="2000" dirty="0" smtClean="0"/>
              <a:t>FOU-</a:t>
            </a:r>
            <a:r>
              <a:rPr lang="en-US" sz="2000" dirty="0" err="1" smtClean="0"/>
              <a:t>stödet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0" name="Rektangel 8"/>
          <p:cNvSpPr/>
          <p:nvPr/>
        </p:nvSpPr>
        <p:spPr>
          <a:xfrm>
            <a:off x="0" y="-89452"/>
            <a:ext cx="12192000" cy="3478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AutoShape 2" descr="data:image/png;base64,iVBORw0KGgoAAAANSUhEUgAAAQsAAAC9CAMAAACTb6i8AAABj1BMVEX////g4OCOuiciIiKXl5fd3d0mJCiPvSGRuiyRkZEkIifs7OyYvi6UxRaOuSmoqKg5OTqQvx74+PhBTCySwhrY2dkgICD5+flGVCzOzs4qKipVVVXGxsYwMDDw8PCQwwCoxzK7u7uysrK4zUItLS3Ezq+bwCehoaGtra2EswB5eXlKSkq3z3HKysppaWlAQECGhoZsbGw5NEHd6cb5+/M4NT1HR0dfX18gHCaZzBWwySc5NUDx9ufm6dvr8tzB15g9QzNxlRuw02ocFyS0w5jd5MzS4reFqyYZECZuiCyavxMlHDErJTTD2IivzE5Ybimmy1KYo39yhTBriyNsaXJQYyi+xLKpvIKnv3WsxHvN2LbV28etuJaatmGXukjI16ilw1iXq3GNlnyGqD+DlWF7kk6CfolugkllcFIxNCtPXjJOSlejyVlbbS7F3ZpjaVrG2oVYcR80PSSKpijA1WmWrV+0vqPA1VlHTjgNACEvJj4ZADJ+lSyhzT7Mz8WvyXVkcElveVuip5SEh32cq3qLCWtdAAAfOklEQVR4nO1diV8aWbaWTUBAqqAIslNIswmKLGLEBpcElEB0tG3TS9SeXmY0aseY6U7PxDGv3/vD3zm3VqBAo1BqOuf3604gLMVXZ/nOcu8dGfksn+WzfJbP8lk+y2f5tMTtdjtA4I+7vpI7ErcjaNF4Mv6vv3jyZHf3xYsXL1++ePHN7u6T/W+/c2kswbu+PpXEASD4v/5+9+WeyUgbiWglwYdW697BN/tPLY67vtShSlDj8ke+f7GnpWkOgfE2MXEybhpHUKybl9Wnlru+5KGIw+LyJ75/OW6jRUUAHUh2Cf4jDwq8IHZQffqJWYzD4mHjP+wxDGcRBAOtKd2q1vL5ymKhUHDDf4XFSiWf3z9tHZi0BBMeD+vlt58MHG6LC4Coo0IYORgOTmuVQt/3LD7dbx0gIFYUY+wy/ynA4TD47X//kWgE4qC9rC1e+72V/UtT0ohoxGLW6pcPPOoGXaz5J+IjjEY6uVmtfPQnVKqbyRgHx0r+AYcWiyeS/ZlmaA6I/W6zKCzm87ValZP9Wi1fKSjYTmGfgyPWeF57oGgAEr9wSNBJ+rTDMhbz1fTeOB86eOEemfbS1Vqn/iyexhqxB4tG0BX55R88Eps1+b8U8tUDgoAyvxhHdpFMbl7utwOSP+bRyD8wv+EwsL/8E/wESHJF/pvQ/DkSIVAMrZx3EgImsIuk9qANj0qaQ2Plqdo/5zZiyehLy91I5C+1SdrIYUAbx+vbWxs7E2+WDqMggcPDpXcTRydb68v1cQgbAh7WVl76gMVLDo3Wg4mwDlfiqxOGASSYYwmJxVMjBwTAUN8+m/Cura3Oj0UDFCeBqHd0bGwepNksHh5tva9bSfiwxozGluxTQDdAwg/EUCx+s2/ZBlAwWumWVlaSXCZGj2/vHK42i1Ol6VTWrI/H7UTicb3enE3NlnxzlFf3aGy+mZs5Wq/zcDRkHqfyHNFovH4AquFwRb46QqVgmKr4ZH6TQ4KprzuflX2z2Xgi4s94XAaNxiKIRmNweTx+NmLXZ2d9MwhIM0edLHPqEWucitG2hprRCN97rxHM6F9tE6U4Fq+dR4I2bjtzr1J6O5txaSyOHkqOlQ1Xhk3oUyXAY7QIcJzHOHbREj6xAIYSBnTud3jVsNmZOkDBMKJSV44JEsz4RvFVNs56DNcpTDgsBg9rN09PETiW1k0cGqKm5cFlhBtv77GduME+nIADI1OKFodEfedVCoD4mAIN5HSZiH56zquLlssnxHXErKIHWmmEw7H7aycOj/3Vjg2QSJ4KT+VphujEzitzxKP5eJ0OuvyJrC/6yFvM7dRJOE0LKO+jnYTzfd9+ZwKuInf2GKAISTcPlYIxnrzSs64b6rPb4mH1pQCg0TyxEjQE66sQO6nex+Bq8Wdz2wBFyCjcuQpNOMZ6Sc8abmPZkOwiGoFicR28KIRT/vnCc7CTRuv+gQFQNIFVMKFj4ZnTJCBhq/9qZg23dfhA6fUlry6QWzoPo9cQEr00gvH6voUTC5t6RqBI808UjlEpbD//wroGca0OF5ud0nmp3BkhF4IVnt5DMEQoWvwTizQhnr/aPYOKe0FPYjagC5TfWcMAhuCdq/cODAIF+gqBAOSRedp+/MWvGeC3aPzmKV2Uyi0jGIL+7RMw7o/PsPh5KIS7VSP28VN8YErBSdBjn/aCnWwhGCvCdyEYp/cFjCBAsS3XilOSjvydHaRScKJhU5SOyu0AsxDBIJqxP/CvupEEM9nmmRyKFkJhNPuH0fSCJHjmEVWeQGohgEF8xr0gXQ6PuXz0WOY2W+ArGFPcMxyHFvTEp4BqOMPw+wWf0QIwwl8O5es+StwePfXGZpOC6SkwT1vd7hqWBTtcdh+A8Q7BEOBHnvH87hM1g31q1WiTKFYVodhLDN5ViOLmwCCaIZjl8/sQTDSR0hok6bYL/nGNQBEZIhQIRgLAKB+FJTdRuAf+M8jOrq0/ttlCfA6SDwEUpsiwRwVQM6jcBoIhfPGduwy3Jzs6gVDwt2cRoGCsQ4cCNCM+B2Csw+9/zj+FbPztXfJPV3xmngYoBI5lBChoVoUBEvDYMzqqeS7zn+AyFu7QSiyR0h/Lj22i31xBCxmurxDEkckGvBSFNINvGCzeqZU4/Kn5HbQQ/vEpQBH6TRUoCNn1csEkJnw9gJG+q1ji0lPzjOQsKgjFrkGtb7ewJc5lxITaziRYyR0VQC0R3xpaiECyIAUJHXjU+36DfQ5SE5NkJfk7c5/uTGrMCRZi4x+nQS1ov5qX4jFHo8RKhFjyFhTjTvISQ3xmbRwshC/F5omzGBIPdmhcru/kM0pBiwaEnQbFeA+KwV9DBRTj9ztQjCBbWt0AC9nkHzPAw18MyW8GM/bsz43GCv5Md9BiyLC/7b583lh4mwArKSLj4l+YvhvFcJmjTXScfBm2FWJs1mE5C49+bt5qtTbyQYOH/XP35WYY28uYjmQhlmxgLYd74eKdeAxwnKtAvoVEHWPI46+HcxUOS+TVHwFsjTz5/sVBjMwcIBIQQdIscnFru2KoHko8WW/UJuUhm2ghg+WbZH7eRWbH//XjHjd7gML/gVg0nrrMgWjxRFKMykI4/Lr/5w5cLJEpohb8JaDjZAZlIQCCxpXxf/1k98XBnjVGk98vFwJE/f3GP1n0WpxihPk3YyhRuZABatG0SYyTBrV4clsLQUUwgB789oQsIiDT0tZOARxipvOtCe+zcskOvM6gB8XYkEJJfmFyodr/ewYsqBZnklrUwHFu3jiGuB0WXEfBchiQcTatMNTXCYTp/dbR4eqzIo6zsFg6c6BiFGUcI6x2WEW1oCW1wHj6xUd/iKQHL7jFJNwqCpMk/PSz6fz91nuwk4udw7XVom86q0+wHhc/vuDSRwPldYl8noYnFz5+uvjmEmR9mJTJ1eL4+o6Tc4oZdIrgEDg90MrWj3ATfACDqb68frbjPJxfbTa3AIvnrwAGO+vHqR75teioJdAGPqItLkyGT3t88zAEuMWzuhRE0Ft8d/W7RAyIU1RYT2MaN+G0I66V0P644/Surq2tjhWnSqWAt7ges8YOIu0wcAI6SuXOJe/5PDypopE4/KWxd1JSlg/ZbMf9fLdb1IOXByYjQ9PCuioRBW7IFfVg4+hdwApY/JSb85Vms+a4PeJPlHTl92AtacWfaEnMeElYFYxkQU0j0dip5jZgwX/jJmiIordAp0gcwi44BC2WvDpWlwmTv/Xz7a2NiTc6MvFJ5UAxjE/sEdaPg34WB0Cvy50DFpeKV+P2Q1YSaDMSFetbnpQO6Tdf+q6AWly0qYWbJ0nEKYKLxeZq9zI7kPry9vrJxOE8YlCcIXow7Q3kwHEY94NBIRVzg0fI1QGLHm7AoIf3yIxkcnLyrVolnWDEN38EasGH8VbIFhLug0PQg4NNI9APVAXa2CHwzPj5NmrEz3+sIgZk6lUfT6AeuOJUlMNC+j4HO+XNYUTpwRuCkTkvoRhCahSenFSLbhn00eay5DlBLWx8EAlmEuafH4dCyEKJMoj6wP0dFQECg7eZ+zcuBvjhKw4DNuPBRanoDYKJmS4syG9FLHpovjszTSKJnG6plZNkZh8VAQq+swueMyQYsiE+NTZhk3BA4VbScBjMgy2MUlMzukCuDlh8w2Mgr0uAI8zVwXfKdMBip6IUhNTGtz0uyGUGI7GKiUhhYXJSJeoZjEyNIbng78IKYCEEVJdZFz0kWGD3zGajQQ82lgGMzf+sjhbFwGCmvBwWSh8+p4BFILqEWPS62Rb7jLf8vs1hqFQD7jYR0XNq0IuRgIHRceJwbW2tnDtjjMYLggEXGIJA4L25ZcBCIS4oYaGJRwNOTE97RUrg4ToSVXmH8Xpy8nd1HIZnFqOI0BNBExGvG7QZfiWO/f5nbR71oDQDFwlYMB4D7xBG+LiAWKx03zwH4oRYyHQGET5CLHo2PyCwUYcLYnO1BkZy/cWOtxDgvIRo8SbyGrAQddcBv7K4DkZyAU4R9YCd1RWPEAv5z3DDbSxjIDm+HhYGMwCKWPSk+QYzUE+wEaGCoJbz1MQDTaxc8MDb2sgF0J4iTkHb/ssFBlcWPDxi0abewJ2K64DFpgIWGD/PAQuZ/cCHFDcAi3BPvUfvigzjLfewoBbbgitr1kWitSiLIiOcsi7hjA5/W5AGUYBFsq0gi4idAe3a7ObUDmI/7VjAhxZJatYzywBt0nU4z1av1w5QkPEWGbHOuR+yhWS/E5W1bJRGt9DtlSGOJNsWIoLHKW4AFtbuG90Di/I68IuDnrHBjZq2IQ0g/K4O84SIOoruggcAIupjmRlbkDbWwXnyaRtRXi1tTLapLGrPEWBh7HYA6FfLy1qTNi09l5nlU7PeV0U+UUrP3k6qkqqCuxg9k9wFsIhN2b8GUVm3AYsL7lI46kQb6TaVRS/ipAGL7sDg5nyJSXsgPQeamFsGLPqoPfFL4fACr36tSVVYOHxrbllsHKK7kF8ip6zItrhLCZKwAFi0UQkIDNQSYJFUIAwCFiviMxh2SGrWh0ti2C0CFvxLTiEjUWEIBBS2mRQJeK3dXXDK6oTElM/nOfMHLFbkL8IrpxALhcAHuUVx3Woal+ItCdSm/lhY4gE5CweCsTD8SQxyYdIgDuSoj9u+FJW1CLyTpx/E/LcBi7bwiR61CP4iqZBgANbFrTYskIpSfVIz8hq0RQiqQnVJlXIOfOmojGltQnBtc1L4M8F50gxvOUTlIZC0vYrcReAXSYVf5xGwEN8QhGyDpGZ9GqWEokkEA7EYflsVXeeJnGmF2rSf3KDyMmDBK4IHqQQuOZO7MhJdIGlPKmg9ibdWk0niHhib+qZmI7wtAsGY5B5WVMEC3F4ZWScXyDtdJ29DZ7iSnfvxntn53A5gQcuxCCaosX9joqqERWq+3I6FJj46+u4KLNBny8gWYlHr/eoBCfhGDCM868TErOM7sa5yBFjY9r9AefLTyYctJOFfyOX7Dx8+IBaXX3TJbz99+LCOWEhP/e3Dh62+qdkIsUVskixwj9QpecJPzdXFoYt9eWLGiQtZOOpFCMXGCBVfhhOp1iVuLdYpwEexQSI+5hvK1li/3YbgutTGgsR6CKl87MJSZ0dyTEoYSXlhq+OHtu10objXmKmjcyY0EPthgX5pSxw9UAULTIJkIRUYONPB74hfXGZ6QDE8LGZVxwLDxKEspIZsFx05kIMwCrIuVRRaLP7SPWFpE6GJyPdT+Z0O+pVn7gALjG+yzAyyka56DOaxJ+AwmF/nR1ECxSaS8Jdr5NEYEXgyR5L28tholxSLE0aTKfbr/NiY8ETzPaap/bItwKKsMhYafTRwJHXMQtJwp3RVpISBK++KuN1JVBcgJPygSUkS0EVJ0r45RXWJ10txWBTFFwdIaqbcNRO+dVbuO1WJqQazt3jShkVX8ugye6kmDWxrl+x3ksUKKGLB739CRO+DwAsJyUXC3inxko56B4HE+JvwDH5CvX+aymHxvg2LoXMtLLedtVGtLrqkQYKNLHwliLudiAmJRSYeMWm3dEgQex3vQC+S3wnbpSC9viI142K9xLVU4eDAHopIO7lHFSUsMJVC58mXMNB9kIRE7lew/LWEyVk3fcKYvIRYVGSfh10zY18HgDWOc3E4R5XcDMtt2zY5Fl1mSUoYyMJtJNpi3nlGdyQk+IMPEYvum4ceaQkCiZjPY+jC1MzY1wGQVryYm6mSs4NZ5iQsFCg49xpqArDgnAoWbrsSErQjChPV7ndjotuGBRIWTM3ofkrPteLF+oUqtRy4y5iOyLDovkIsYVC4Wpf8UOTkE5iQyNkBhOZAUTlpR5gOEYu8+NpAgKRm/ZSe5KnSCIYqNT50UVdhgVqeGxdKGIjMoa2jQ4L3ujyumKhaiMoAFjXx47yBCcSin9KTeo9U41Ol9uufllc7lbEgNSaxhEEqkagX+c6XKCftIhbC6zGM7/Ttmo1wzcslaS4eewI3+XkfJdfBgmsk4hAKqin+tibmqXLXwHWQAYtuzoAqU5QPYAhds1g/pQfLisp6AmE1ekX+a9gIKd+SEgZqNdchAd8pVwEH32nXdnPJbiz4rtlFP6VH5ZF6RUDBJ4dfvrgWFh6+hEHMQuyQyIct+I6QVts9JhFELEwyLEjXDLBQaL5KAspTVplqIRbl5f78gtwkUsIg+/FxKgBYyBMXsdPe3RYUBnNEV4Jds+3+XTMuvkn0ogo2MvyWAJaP2rmWgi4SsyAsfEQYtujskPhLj8qk09715i4s/NOPrkzNSIlJmjlQZxYFWeQVHJwv+GAJ48IFEvEFZrZxTMklE3Y6MHOGWLg6xWOfo4pkMMfAPREpBco43Kkw0CQK+OLRd9IsijozSlgyOROxKISk1dsy4RuJXDkH/n9xQYuzfEIdB3whNwgvL+GIJaz2ktaFtc9AIxHsVLS5zrAKs2vIqDek9khIrHx2vopy2hTLfNq2itb4eGeZj5sKl9X4BEj6pmY4EyJ1R2rqjOVggNtpq1+sKL3KrKNyNDPQemff1AxdeljMRtKqddkpp4TFhc2mFOpICWMcl/Fys78yodtEqSXAdwG4VgAv1v6dIpyydEqzrgtqsE6+8CDVfo9DNiUKBK5MR71xDkzIEF8fLMgImegu8ipNa2HeRUmLaNIhm01BG93+VMDbXdS9mYyNFp1XdM1wVt8qFnJeh9UYOOA75IyIxWl3r4iIho3rByRZSG6IXvTuCOCUpXNB3EdoQZ0BJZw2jub6jKLw4iarzQciGLlwuFNhzk0QNJH34tRvTa2BRm7mSL50RIlsDVIwTd2y9sUik3pEhUUC/rtKJsLP2TwWkvZC+3TnMOTqgUZLYm51S4wiFSBaKg3GkzFVsSnQK6gOUDyzj3LYNev9+3B9qLSiPQ1q0WttxaAvLcURDN5L9AgkeIiZxjAQYUuj/VOzYMS3Ku10sLgQDv+u0kFgSCmL0vqqakjkXTJxu1j73429eu1ahZXZHRlIt/TumqFaSHuOvVZxYyks2eNMI19NUK5gGBKlXFJaZNWnua6UjXBcfLydhfdMzXDTnnVJLRqQlai0kRNf2BUDiWJ3GUfG542MIs++aT7SKzXDjd+WpI1R3qq53xg3m/ZYtu9FNwsn9Yszm1I6cv18pEN6dQQ09pk/zsUgkldTLUg1R+48kXl2XiZuPRAoH04MUP6HVb6aIDu9tiVtcgB/W3gytJ/eJWSwV5pSUizzueI+csjMbQQykfk//hhbWio+e1Ys9dgOFC2EbOPJUc5TDCLqqQU/UiBtn4QljM7Q7/BE4uZbSmr21YcfrRcgmy/+ZHtsEuuKzxxKO5rijlIL/x3eT+8SXBVRlKZdcXxNgWEEb8cuXBk2++s5d34TBpFLZcZgSPjGrBL7Rgv5RtX9YXAlvVMqYdSU+wK3Ercr8ZWTTHlqSWnUGrMquU5NpDRWxy2EuNvyFv2Ga8CX0l/QYeCaTD5VLfSo891C3J74lNOI/SLTZbV6aTUqg2GIlA6tMmeBFvK1uts0anAZldQvwtrW476KifuD/bZb3X963aKCKz6lQ53QCqqHJ2VudnyHw2V/dUT2leJ4L+4ev/BE5WN4CcM4ajeSfqtcPBHzz8grksxF7Vp3jexiZjVp96TZVjSTtBwMt8Zv9p3LoCDb/V6qayEjXHpWlIyELOLuecs1bNZXZ3gOlVy5jmfzZHWjwMG1sjHfAha2jkUzcWgy8dR73GQrxq/rxhASPsiovpEp9vdzsgXtr3sUt1AMkelRLTkeMomn9SQ7NV1BLJGpsaOYqZ10V5I4ANx6agniWeaRP3/YaxClWOHLvfhoklV/h0aycdHE4za6pbAyHcXClta2caluOl/JryThL1ePRRj03uaW1pRsfzbPnYNoPbh8ebAX5vagE08uIlCE1dhyuUvQSHJJKT/D/XIU0wV3JjW6xIBS8DYNYNBXlt/IqKDWpO14enGzYeV34uMzFPHot1MChTpbLncKRBIvoVu8ZeSVklUUi31m/oyRRnJqSaPSsqp2wR7YNoSRrn/YtzZi/GHDAMTzquBP0gSKYW7a30dwuwmKkm1jetFDMbDNuQzZqPgE+M8ruQi/QDWp8E+V04MGymZLOr86H0YfarWrtuVyh5A9WdB78iWtWohR9Bhk6o+mpVtsMhqvLI+SrRKMJoUxWE7aVpEsEqVY+PHOoEBXz/FwwTLwnAmFHh8uAtvu0IuDqz4cvRGlNY3vXX0di60GKsXCT3dkIESI96xLG9zmcZ/G7htO5jBk/mIf/EW/kRIiBtxrcNtqMvYdSsIvTRMkwqb/HcJZQNcX3KyHhFXB+nFbV4VpaLzFeM4wp+8YR5gr4wgmwhSF2cgBj3Tl0rp52l5hLuRbMQ6J2D9+ydxFMBXF7Z/lFYO/RNzut3PlGTfERlbqJo9r+doBnj3eu+Ujigf3M8bcTJtM7+fz++kkxo5GbDNdre7v71errZXnjQa3yW14azYxpLOAri2aOK8YQih5De6zq50TjODOxMs4Gc8w5BR2+hr74OLe+IHiEebsZIpH3OC2vQKK1rHlMw/0ALUbiUNUDMHd44lFXa7fpccDuLYZvsjL1K9Fkw3kCJ6lZQCBq4PHTOfyPX95INadr7KDOV/wlqJBj7H02Gaj+SfQfXZZSdCfDQAYzmVyLkn9H9fz93geEZ58OPHeRIZyzjeaTWpn/dzEa4bVdL6+s5TzmSMDPkruhgL0WhfIbUtZCR4nEFrpvEsWf3ZOp4s2R984ndRXkWuyALcrkprR6UabzUOn802gXIzqxsbmm83RwOHS0iHuZFf2pez+m57IOnCxJKZI6i4No+Cmv10TjkGPPTVFeb3RmZL+I0xb44+nfFTU6w3MTZsTdn0KjyoP4In21JyvlDLb2Zsc0js0Ie4eT2IRUjRy/EiXy3BrPKxdr48n/B91iKoD3xaH90X8LrIhKhuxx+N4mDvuZGew3PXxXe3C7VJelx1WhMfSKPEHciZE8KOvHnv1Ggv/Ptwr2GLBw9yD90gfRDHEZ4AU2SSSQY4rurgvRqyqODIp3koY4akLG3DxvyQYFo5Kyc6xKqDL6Lsl9CcrLrQSrHCJK7krf1kwHJlsFBiXTTqohzup51rl7k9NguysjrgMKZjm8az6v6TP0BCXsf6YkYIJ0YyLe3Cwq+pCzmhsLiMYAv8k57LQd3Tm2l0KnqpLMlZg4wIY4EBpJrR/v6ihGsKd0Zgbl4OxiP3TUPqv5zSC/hQEk7LWJjOTkc0QgHHx17MTC5vyeqkigMFIc68tclj96X3MHYYqFnYWwCiPIxhiATiPdsL89VSDB6OOYIgVjMImqkYoPdjo6rj3mqYhYEBqwjCyzmqVbEXHtAbnQ4MuP/tEjd2ubyPgMwI6PKwGeZboQQvH3P5rpwPRDYfGkzD/HGtc1UO6c7H4s8gzyLbHsq5RzcjQRpqhL7+8JdtwW1xs/G97sdgVi/zvhVj85plHgbKTRqcha6ZXyXZ8NHNcu7mpABB++99+5LeuvP9YjAQ98SldtEihB7XJd0E5ZXBei04aL/M3gSOIlc//E4B4GFjglGEJPegZWRtwLFtDWTUmyVaNjDFd+/IjAoE7qHGxke//ZeIbRbHG8weCxciIgU1RjwK5d1rcFIWR+/v8cZLrnSXpzctvv7yyEIwnYXn87Pe7L6003zCLNaytysiD8BdEwGlMYcdrHY/xCtHyUbzFqgnh0BI8rAff7H/7pcbiaMPE7XbgmJ54VKY1ZjQKXcOkleu0PxwsRhyexCzuMblURzQYum0OoVI9TiaFjX6TSZq27h28/Oab3Se87O6+ePHy5R45JtLIbWhqslrhpda0OJP0gLBA2sWpxo6RbAZCty8uKeRbpiQAIi2z6l6AJa61IoiZZLNZIw8MC4gniVnqUbSYO6M5ptXqWIleyFcPjEleQ7rWm/GnI8ILjAet/UrHHr+Vh4UFaYaWwFCKxXUOjeRm98hOoVKrXh6bxpOdojXtHV9Wq/lOFEZwjM/aeDBxRBCHgTX7vMC8qDMjw01Ap3uM5RUKi5WneU4qlcVCoddmzwgEYRiNAa/QGLoEXYgGUK/mSd1GuAXAUeu3qXU/Wayl6QY/5lr/QfXFALeWoCdiBkvxFnPObSPDw2Fq5T/y3DFwLmlr0sgDYX3v/OoOJuBvL6Ab+ukZnS6ay+0s09y6CRpd4mmtcjUihUp+/xJ8rDCvFYuZtidyPjN7Z1Ott5OgwW9P+QI63WiO2lnmDxVGsgWImNKtag18BLoItB38Y7FSyedr1dPLA5OWizP8vFbMen72JvcqFWfvzSzOx4tD44noZ6eiCEfu3dmyUThkWcCkW8i/Syu4QR+WzyZGmz4A4l7N4txEgoZMRJ/yUTrd2FizuXSyXRdPne6znp3kpKb6+7Ojw2fNuensPRtKurng6rt4dnqK8hI8iktHG9vL9XGl5f6QsJAzqPH85cOx1Saexk7mlD4JIDhxWFyZSNycKnGAzK8+azYDS86JnZONs7Ot9fX1rbOzjY2dnQnnG+88dxb5nG8WT2PPuDQP10f0FMDD44/Y9dnZkm9qhgrgkvf5+flVXuCvY6MBambKV5rljtnMKJzG/gkJf0Q3G0nE43pzNptKpWZB4I9UNms26+P2RIT1c2cP/0Uasg4HDvcZXC6PKC6Xy6DR4JzeJ6wKn+WzfJbP8lk+afl/1qX12yRMBbMAAAAASUVORK5CYII="/>
          <p:cNvSpPr>
            <a:spLocks noChangeAspect="1" noChangeArrowheads="1"/>
          </p:cNvSpPr>
          <p:nvPr/>
        </p:nvSpPr>
        <p:spPr bwMode="auto">
          <a:xfrm>
            <a:off x="137102" y="-463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öp &amp; Sälj privat - Skidskytteförbund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930399"/>
            <a:ext cx="4285673" cy="4498109"/>
          </a:xfrm>
          <a:prstGeom prst="rect">
            <a:avLst/>
          </a:prstGeom>
        </p:spPr>
      </p:pic>
      <p:sp>
        <p:nvSpPr>
          <p:cNvPr id="22" name="Rektangel 21"/>
          <p:cNvSpPr/>
          <p:nvPr/>
        </p:nvSpPr>
        <p:spPr>
          <a:xfrm>
            <a:off x="729672" y="1930400"/>
            <a:ext cx="10538692" cy="412685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6317672" y="6084959"/>
            <a:ext cx="5264727" cy="480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EF12D756-A087-4ED4-8B79-8265B8605E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62005" y="2621208"/>
            <a:ext cx="6862996" cy="2260973"/>
          </a:xfrm>
          <a:prstGeom prst="rect">
            <a:avLst/>
          </a:prstGeom>
        </p:spPr>
      </p:pic>
      <p:sp>
        <p:nvSpPr>
          <p:cNvPr id="6" name="Rektangel 8"/>
          <p:cNvSpPr/>
          <p:nvPr/>
        </p:nvSpPr>
        <p:spPr>
          <a:xfrm>
            <a:off x="0" y="-89452"/>
            <a:ext cx="12192000" cy="3478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/>
          <p:cNvSpPr txBox="1">
            <a:spLocks/>
          </p:cNvSpPr>
          <p:nvPr/>
        </p:nvSpPr>
        <p:spPr bwMode="auto">
          <a:xfrm>
            <a:off x="1855422" y="792763"/>
            <a:ext cx="10064816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sv-SE" sz="5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Skolverkets processbeskrivning</a:t>
            </a:r>
            <a:endParaRPr lang="sv-SE" sz="5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9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 bwMode="auto">
          <a:xfrm>
            <a:off x="1008176" y="581540"/>
            <a:ext cx="10064816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sv-SE" sz="5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Processen – flera förbättringsloopar</a:t>
            </a:r>
            <a:endParaRPr lang="sv-SE" sz="5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6659417" y="2200417"/>
            <a:ext cx="4132638" cy="398042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UNDERSÖKA, bland annat:</a:t>
            </a:r>
            <a:endParaRPr lang="sv-SE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v-SE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beskriva hur verksamheten fungerar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v-SE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a</a:t>
            </a:r>
            <a:r>
              <a:rPr lang="sv-SE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nalysera varför det ser ut som det gör</a:t>
            </a:r>
            <a:endParaRPr lang="sv-SE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MOBILISERA, bland annat:</a:t>
            </a:r>
            <a:endParaRPr lang="sv-SE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v-SE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välja och skapa uppslutning kring åtgärder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v-SE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arbeta fram användbara målsättningar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UTVECKLA , bland annat:</a:t>
            </a:r>
            <a:endParaRPr lang="sv-SE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v-SE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r</a:t>
            </a:r>
            <a:r>
              <a:rPr lang="sv-SE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evidera eller utveckla </a:t>
            </a:r>
            <a:r>
              <a:rPr lang="sv-SE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nya </a:t>
            </a:r>
            <a:r>
              <a:rPr lang="sv-SE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gamla </a:t>
            </a:r>
            <a:r>
              <a:rPr lang="sv-SE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”arbetssätt”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v-SE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skapa ägarskap kring detta i deltagargruppen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INFÖRLIVA, bland annat:</a:t>
            </a:r>
            <a:endParaRPr lang="sv-SE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v-SE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strategier för att gå ifrån ord till </a:t>
            </a:r>
            <a:r>
              <a:rPr lang="sv-SE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handling</a:t>
            </a:r>
            <a:endParaRPr lang="sv-SE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v-SE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löpande följa upp hur införandet landar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ktangel 8"/>
          <p:cNvSpPr/>
          <p:nvPr/>
        </p:nvSpPr>
        <p:spPr>
          <a:xfrm>
            <a:off x="0" y="-89452"/>
            <a:ext cx="12192000" cy="3478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6" name="Grupp 5"/>
          <p:cNvGrpSpPr/>
          <p:nvPr/>
        </p:nvGrpSpPr>
        <p:grpSpPr>
          <a:xfrm>
            <a:off x="0" y="2302995"/>
            <a:ext cx="6742545" cy="3719113"/>
            <a:chOff x="2720487" y="2299122"/>
            <a:chExt cx="6613601" cy="4093656"/>
          </a:xfrm>
          <a:solidFill>
            <a:srgbClr val="0070C0"/>
          </a:solidFill>
        </p:grpSpPr>
        <p:sp>
          <p:nvSpPr>
            <p:cNvPr id="8" name="Frihandsfigur 7"/>
            <p:cNvSpPr/>
            <p:nvPr/>
          </p:nvSpPr>
          <p:spPr>
            <a:xfrm>
              <a:off x="4628400" y="2828962"/>
              <a:ext cx="3095791" cy="30957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67152" y="302525"/>
                  </a:moveTo>
                  <a:arcTo wR="1547895" hR="1547895" stAng="18385949" swAng="1635412"/>
                </a:path>
              </a:pathLst>
            </a:custGeom>
            <a:grpFill/>
            <a:ln w="76200"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" name="Grupp 8"/>
            <p:cNvGrpSpPr/>
            <p:nvPr/>
          </p:nvGrpSpPr>
          <p:grpSpPr>
            <a:xfrm>
              <a:off x="2720487" y="2299122"/>
              <a:ext cx="6613601" cy="4093656"/>
              <a:chOff x="2720487" y="2299122"/>
              <a:chExt cx="6613601" cy="4093656"/>
            </a:xfrm>
            <a:grpFill/>
          </p:grpSpPr>
          <p:sp>
            <p:nvSpPr>
              <p:cNvPr id="11" name="Frihandsfigur 10"/>
              <p:cNvSpPr/>
              <p:nvPr/>
            </p:nvSpPr>
            <p:spPr>
              <a:xfrm>
                <a:off x="4628400" y="2828962"/>
                <a:ext cx="3095791" cy="309579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60355" y="861809"/>
                    </a:moveTo>
                    <a:arcTo wR="1547895" hR="1547895" stAng="12378639" swAng="1635412"/>
                  </a:path>
                </a:pathLst>
              </a:custGeom>
              <a:grpFill/>
              <a:ln w="76200">
                <a:tailEnd type="arrow"/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2" name="Grupp 11"/>
              <p:cNvGrpSpPr/>
              <p:nvPr/>
            </p:nvGrpSpPr>
            <p:grpSpPr>
              <a:xfrm>
                <a:off x="2720487" y="2299122"/>
                <a:ext cx="6613601" cy="4093656"/>
                <a:chOff x="2720487" y="2299122"/>
                <a:chExt cx="6613601" cy="4093656"/>
              </a:xfrm>
              <a:grpFill/>
            </p:grpSpPr>
            <p:sp>
              <p:nvSpPr>
                <p:cNvPr id="13" name="Frihandsfigur 12"/>
                <p:cNvSpPr/>
                <p:nvPr/>
              </p:nvSpPr>
              <p:spPr>
                <a:xfrm>
                  <a:off x="5456258" y="2360937"/>
                  <a:ext cx="1440075" cy="936049"/>
                </a:xfrm>
                <a:custGeom>
                  <a:avLst/>
                  <a:gdLst>
                    <a:gd name="connsiteX0" fmla="*/ 0 w 1440075"/>
                    <a:gd name="connsiteY0" fmla="*/ 156011 h 936049"/>
                    <a:gd name="connsiteX1" fmla="*/ 156011 w 1440075"/>
                    <a:gd name="connsiteY1" fmla="*/ 0 h 936049"/>
                    <a:gd name="connsiteX2" fmla="*/ 1284064 w 1440075"/>
                    <a:gd name="connsiteY2" fmla="*/ 0 h 936049"/>
                    <a:gd name="connsiteX3" fmla="*/ 1440075 w 1440075"/>
                    <a:gd name="connsiteY3" fmla="*/ 156011 h 936049"/>
                    <a:gd name="connsiteX4" fmla="*/ 1440075 w 1440075"/>
                    <a:gd name="connsiteY4" fmla="*/ 780038 h 936049"/>
                    <a:gd name="connsiteX5" fmla="*/ 1284064 w 1440075"/>
                    <a:gd name="connsiteY5" fmla="*/ 936049 h 936049"/>
                    <a:gd name="connsiteX6" fmla="*/ 156011 w 1440075"/>
                    <a:gd name="connsiteY6" fmla="*/ 936049 h 936049"/>
                    <a:gd name="connsiteX7" fmla="*/ 0 w 1440075"/>
                    <a:gd name="connsiteY7" fmla="*/ 780038 h 936049"/>
                    <a:gd name="connsiteX8" fmla="*/ 0 w 1440075"/>
                    <a:gd name="connsiteY8" fmla="*/ 156011 h 936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40075" h="936049">
                      <a:moveTo>
                        <a:pt x="0" y="156011"/>
                      </a:moveTo>
                      <a:cubicBezTo>
                        <a:pt x="0" y="69849"/>
                        <a:pt x="69849" y="0"/>
                        <a:pt x="156011" y="0"/>
                      </a:cubicBezTo>
                      <a:lnTo>
                        <a:pt x="1284064" y="0"/>
                      </a:lnTo>
                      <a:cubicBezTo>
                        <a:pt x="1370226" y="0"/>
                        <a:pt x="1440075" y="69849"/>
                        <a:pt x="1440075" y="156011"/>
                      </a:cubicBezTo>
                      <a:lnTo>
                        <a:pt x="1440075" y="780038"/>
                      </a:lnTo>
                      <a:cubicBezTo>
                        <a:pt x="1440075" y="866200"/>
                        <a:pt x="1370226" y="936049"/>
                        <a:pt x="1284064" y="936049"/>
                      </a:cubicBezTo>
                      <a:lnTo>
                        <a:pt x="156011" y="936049"/>
                      </a:lnTo>
                      <a:cubicBezTo>
                        <a:pt x="69849" y="936049"/>
                        <a:pt x="0" y="866200"/>
                        <a:pt x="0" y="780038"/>
                      </a:cubicBezTo>
                      <a:lnTo>
                        <a:pt x="0" y="156011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5704" tIns="125704" rIns="125704" bIns="125704" numCol="1" spcCol="1270" anchor="ctr" anchorCtr="0">
                  <a:noAutofit/>
                </a:bodyPr>
                <a:lstStyle/>
                <a:p>
                  <a:pPr lvl="0"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sv-SE" sz="2100" kern="1200" dirty="0" smtClean="0"/>
                    <a:t>Undersöka</a:t>
                  </a:r>
                  <a:endParaRPr lang="sv-SE" sz="2100" kern="1200" dirty="0"/>
                </a:p>
              </p:txBody>
            </p:sp>
            <p:sp>
              <p:nvSpPr>
                <p:cNvPr id="14" name="Frihandsfigur 13"/>
                <p:cNvSpPr/>
                <p:nvPr/>
              </p:nvSpPr>
              <p:spPr>
                <a:xfrm>
                  <a:off x="7004154" y="3908833"/>
                  <a:ext cx="1440075" cy="936049"/>
                </a:xfrm>
                <a:custGeom>
                  <a:avLst/>
                  <a:gdLst>
                    <a:gd name="connsiteX0" fmla="*/ 0 w 1440075"/>
                    <a:gd name="connsiteY0" fmla="*/ 156011 h 936049"/>
                    <a:gd name="connsiteX1" fmla="*/ 156011 w 1440075"/>
                    <a:gd name="connsiteY1" fmla="*/ 0 h 936049"/>
                    <a:gd name="connsiteX2" fmla="*/ 1284064 w 1440075"/>
                    <a:gd name="connsiteY2" fmla="*/ 0 h 936049"/>
                    <a:gd name="connsiteX3" fmla="*/ 1440075 w 1440075"/>
                    <a:gd name="connsiteY3" fmla="*/ 156011 h 936049"/>
                    <a:gd name="connsiteX4" fmla="*/ 1440075 w 1440075"/>
                    <a:gd name="connsiteY4" fmla="*/ 780038 h 936049"/>
                    <a:gd name="connsiteX5" fmla="*/ 1284064 w 1440075"/>
                    <a:gd name="connsiteY5" fmla="*/ 936049 h 936049"/>
                    <a:gd name="connsiteX6" fmla="*/ 156011 w 1440075"/>
                    <a:gd name="connsiteY6" fmla="*/ 936049 h 936049"/>
                    <a:gd name="connsiteX7" fmla="*/ 0 w 1440075"/>
                    <a:gd name="connsiteY7" fmla="*/ 780038 h 936049"/>
                    <a:gd name="connsiteX8" fmla="*/ 0 w 1440075"/>
                    <a:gd name="connsiteY8" fmla="*/ 156011 h 936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40075" h="936049">
                      <a:moveTo>
                        <a:pt x="0" y="156011"/>
                      </a:moveTo>
                      <a:cubicBezTo>
                        <a:pt x="0" y="69849"/>
                        <a:pt x="69849" y="0"/>
                        <a:pt x="156011" y="0"/>
                      </a:cubicBezTo>
                      <a:lnTo>
                        <a:pt x="1284064" y="0"/>
                      </a:lnTo>
                      <a:cubicBezTo>
                        <a:pt x="1370226" y="0"/>
                        <a:pt x="1440075" y="69849"/>
                        <a:pt x="1440075" y="156011"/>
                      </a:cubicBezTo>
                      <a:lnTo>
                        <a:pt x="1440075" y="780038"/>
                      </a:lnTo>
                      <a:cubicBezTo>
                        <a:pt x="1440075" y="866200"/>
                        <a:pt x="1370226" y="936049"/>
                        <a:pt x="1284064" y="936049"/>
                      </a:cubicBezTo>
                      <a:lnTo>
                        <a:pt x="156011" y="936049"/>
                      </a:lnTo>
                      <a:cubicBezTo>
                        <a:pt x="69849" y="936049"/>
                        <a:pt x="0" y="866200"/>
                        <a:pt x="0" y="780038"/>
                      </a:cubicBezTo>
                      <a:lnTo>
                        <a:pt x="0" y="156011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5704" tIns="125704" rIns="125704" bIns="125704" numCol="1" spcCol="1270" anchor="ctr" anchorCtr="0">
                  <a:noAutofit/>
                </a:bodyPr>
                <a:lstStyle/>
                <a:p>
                  <a:pPr lvl="0"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sv-SE" sz="2100" kern="1200" dirty="0" smtClean="0"/>
                    <a:t>Mobilisera</a:t>
                  </a:r>
                  <a:endParaRPr lang="sv-SE" sz="2100" kern="1200" dirty="0"/>
                </a:p>
              </p:txBody>
            </p:sp>
            <p:sp>
              <p:nvSpPr>
                <p:cNvPr id="15" name="Frihandsfigur 14"/>
                <p:cNvSpPr/>
                <p:nvPr/>
              </p:nvSpPr>
              <p:spPr>
                <a:xfrm>
                  <a:off x="4628400" y="2828962"/>
                  <a:ext cx="3095791" cy="30957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2935435" y="2233981"/>
                      </a:moveTo>
                      <a:arcTo wR="1547895" hR="1547895" stAng="1578639" swAng="1635412"/>
                    </a:path>
                  </a:pathLst>
                </a:custGeom>
                <a:grpFill/>
                <a:ln w="76200">
                  <a:tailEnd type="arrow"/>
                </a:ln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6" name="Frihandsfigur 15"/>
                <p:cNvSpPr/>
                <p:nvPr/>
              </p:nvSpPr>
              <p:spPr>
                <a:xfrm>
                  <a:off x="5456258" y="5456729"/>
                  <a:ext cx="1440075" cy="936049"/>
                </a:xfrm>
                <a:custGeom>
                  <a:avLst/>
                  <a:gdLst>
                    <a:gd name="connsiteX0" fmla="*/ 0 w 1440075"/>
                    <a:gd name="connsiteY0" fmla="*/ 156011 h 936049"/>
                    <a:gd name="connsiteX1" fmla="*/ 156011 w 1440075"/>
                    <a:gd name="connsiteY1" fmla="*/ 0 h 936049"/>
                    <a:gd name="connsiteX2" fmla="*/ 1284064 w 1440075"/>
                    <a:gd name="connsiteY2" fmla="*/ 0 h 936049"/>
                    <a:gd name="connsiteX3" fmla="*/ 1440075 w 1440075"/>
                    <a:gd name="connsiteY3" fmla="*/ 156011 h 936049"/>
                    <a:gd name="connsiteX4" fmla="*/ 1440075 w 1440075"/>
                    <a:gd name="connsiteY4" fmla="*/ 780038 h 936049"/>
                    <a:gd name="connsiteX5" fmla="*/ 1284064 w 1440075"/>
                    <a:gd name="connsiteY5" fmla="*/ 936049 h 936049"/>
                    <a:gd name="connsiteX6" fmla="*/ 156011 w 1440075"/>
                    <a:gd name="connsiteY6" fmla="*/ 936049 h 936049"/>
                    <a:gd name="connsiteX7" fmla="*/ 0 w 1440075"/>
                    <a:gd name="connsiteY7" fmla="*/ 780038 h 936049"/>
                    <a:gd name="connsiteX8" fmla="*/ 0 w 1440075"/>
                    <a:gd name="connsiteY8" fmla="*/ 156011 h 936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40075" h="936049">
                      <a:moveTo>
                        <a:pt x="0" y="156011"/>
                      </a:moveTo>
                      <a:cubicBezTo>
                        <a:pt x="0" y="69849"/>
                        <a:pt x="69849" y="0"/>
                        <a:pt x="156011" y="0"/>
                      </a:cubicBezTo>
                      <a:lnTo>
                        <a:pt x="1284064" y="0"/>
                      </a:lnTo>
                      <a:cubicBezTo>
                        <a:pt x="1370226" y="0"/>
                        <a:pt x="1440075" y="69849"/>
                        <a:pt x="1440075" y="156011"/>
                      </a:cubicBezTo>
                      <a:lnTo>
                        <a:pt x="1440075" y="780038"/>
                      </a:lnTo>
                      <a:cubicBezTo>
                        <a:pt x="1440075" y="866200"/>
                        <a:pt x="1370226" y="936049"/>
                        <a:pt x="1284064" y="936049"/>
                      </a:cubicBezTo>
                      <a:lnTo>
                        <a:pt x="156011" y="936049"/>
                      </a:lnTo>
                      <a:cubicBezTo>
                        <a:pt x="69849" y="936049"/>
                        <a:pt x="0" y="866200"/>
                        <a:pt x="0" y="780038"/>
                      </a:cubicBezTo>
                      <a:lnTo>
                        <a:pt x="0" y="156011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5704" tIns="125704" rIns="125704" bIns="125704" numCol="1" spcCol="1270" anchor="ctr" anchorCtr="0">
                  <a:noAutofit/>
                </a:bodyPr>
                <a:lstStyle/>
                <a:p>
                  <a:pPr lvl="0"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sv-SE" sz="2100" kern="1200" dirty="0" smtClean="0"/>
                    <a:t>Utveckla</a:t>
                  </a:r>
                  <a:endParaRPr lang="sv-SE" sz="2100" kern="1200" dirty="0"/>
                </a:p>
              </p:txBody>
            </p:sp>
            <p:sp>
              <p:nvSpPr>
                <p:cNvPr id="17" name="Frihandsfigur 16"/>
                <p:cNvSpPr/>
                <p:nvPr/>
              </p:nvSpPr>
              <p:spPr>
                <a:xfrm>
                  <a:off x="4628400" y="2828962"/>
                  <a:ext cx="3095791" cy="30957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628638" y="2793266"/>
                      </a:moveTo>
                      <a:arcTo wR="1547895" hR="1547895" stAng="7585949" swAng="1635412"/>
                    </a:path>
                  </a:pathLst>
                </a:custGeom>
                <a:grpFill/>
                <a:ln w="76200">
                  <a:tailEnd type="arrow"/>
                </a:ln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8" name="Frihandsfigur 17"/>
                <p:cNvSpPr/>
                <p:nvPr/>
              </p:nvSpPr>
              <p:spPr>
                <a:xfrm>
                  <a:off x="3908363" y="3908833"/>
                  <a:ext cx="1440075" cy="936049"/>
                </a:xfrm>
                <a:custGeom>
                  <a:avLst/>
                  <a:gdLst>
                    <a:gd name="connsiteX0" fmla="*/ 0 w 1440075"/>
                    <a:gd name="connsiteY0" fmla="*/ 156011 h 936049"/>
                    <a:gd name="connsiteX1" fmla="*/ 156011 w 1440075"/>
                    <a:gd name="connsiteY1" fmla="*/ 0 h 936049"/>
                    <a:gd name="connsiteX2" fmla="*/ 1284064 w 1440075"/>
                    <a:gd name="connsiteY2" fmla="*/ 0 h 936049"/>
                    <a:gd name="connsiteX3" fmla="*/ 1440075 w 1440075"/>
                    <a:gd name="connsiteY3" fmla="*/ 156011 h 936049"/>
                    <a:gd name="connsiteX4" fmla="*/ 1440075 w 1440075"/>
                    <a:gd name="connsiteY4" fmla="*/ 780038 h 936049"/>
                    <a:gd name="connsiteX5" fmla="*/ 1284064 w 1440075"/>
                    <a:gd name="connsiteY5" fmla="*/ 936049 h 936049"/>
                    <a:gd name="connsiteX6" fmla="*/ 156011 w 1440075"/>
                    <a:gd name="connsiteY6" fmla="*/ 936049 h 936049"/>
                    <a:gd name="connsiteX7" fmla="*/ 0 w 1440075"/>
                    <a:gd name="connsiteY7" fmla="*/ 780038 h 936049"/>
                    <a:gd name="connsiteX8" fmla="*/ 0 w 1440075"/>
                    <a:gd name="connsiteY8" fmla="*/ 156011 h 936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40075" h="936049">
                      <a:moveTo>
                        <a:pt x="0" y="156011"/>
                      </a:moveTo>
                      <a:cubicBezTo>
                        <a:pt x="0" y="69849"/>
                        <a:pt x="69849" y="0"/>
                        <a:pt x="156011" y="0"/>
                      </a:cubicBezTo>
                      <a:lnTo>
                        <a:pt x="1284064" y="0"/>
                      </a:lnTo>
                      <a:cubicBezTo>
                        <a:pt x="1370226" y="0"/>
                        <a:pt x="1440075" y="69849"/>
                        <a:pt x="1440075" y="156011"/>
                      </a:cubicBezTo>
                      <a:lnTo>
                        <a:pt x="1440075" y="780038"/>
                      </a:lnTo>
                      <a:cubicBezTo>
                        <a:pt x="1440075" y="866200"/>
                        <a:pt x="1370226" y="936049"/>
                        <a:pt x="1284064" y="936049"/>
                      </a:cubicBezTo>
                      <a:lnTo>
                        <a:pt x="156011" y="936049"/>
                      </a:lnTo>
                      <a:cubicBezTo>
                        <a:pt x="69849" y="936049"/>
                        <a:pt x="0" y="866200"/>
                        <a:pt x="0" y="780038"/>
                      </a:cubicBezTo>
                      <a:lnTo>
                        <a:pt x="0" y="156011"/>
                      </a:ln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5704" tIns="125704" rIns="125704" bIns="125704" numCol="1" spcCol="1270" anchor="ctr" anchorCtr="0">
                  <a:noAutofit/>
                </a:bodyPr>
                <a:lstStyle/>
                <a:p>
                  <a:pPr lvl="0"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sv-SE" sz="2100" kern="1200" dirty="0" smtClean="0"/>
                    <a:t>Införliva</a:t>
                  </a:r>
                  <a:endParaRPr lang="sv-SE" sz="2100" kern="1200" dirty="0"/>
                </a:p>
              </p:txBody>
            </p:sp>
            <p:sp>
              <p:nvSpPr>
                <p:cNvPr id="19" name="Frihandsfigur 18"/>
                <p:cNvSpPr/>
                <p:nvPr/>
              </p:nvSpPr>
              <p:spPr>
                <a:xfrm rot="2161217">
                  <a:off x="6238297" y="2360938"/>
                  <a:ext cx="3095791" cy="30957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160355" y="861809"/>
                      </a:moveTo>
                      <a:arcTo wR="1547895" hR="1547895" stAng="12378639" swAng="1635412"/>
                    </a:path>
                  </a:pathLst>
                </a:custGeom>
                <a:grpFill/>
                <a:ln w="76200">
                  <a:tailEnd type="arrow"/>
                </a:ln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0" name="Frihandsfigur 19"/>
                <p:cNvSpPr/>
                <p:nvPr/>
              </p:nvSpPr>
              <p:spPr>
                <a:xfrm rot="20001037">
                  <a:off x="2720487" y="2299122"/>
                  <a:ext cx="3095791" cy="30957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2467152" y="302525"/>
                      </a:moveTo>
                      <a:arcTo wR="1547895" hR="1547895" stAng="18385949" swAng="1635412"/>
                    </a:path>
                  </a:pathLst>
                </a:custGeom>
                <a:solidFill>
                  <a:srgbClr val="0070C0"/>
                </a:solidFill>
                <a:ln w="76200">
                  <a:tailEnd type="arrow"/>
                </a:ln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</p:grpSp>
      </p:grpSp>
      <p:sp>
        <p:nvSpPr>
          <p:cNvPr id="3" name="Rektangel 2"/>
          <p:cNvSpPr/>
          <p:nvPr/>
        </p:nvSpPr>
        <p:spPr>
          <a:xfrm>
            <a:off x="6659419" y="3103418"/>
            <a:ext cx="4132636" cy="97905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8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1328217" y="2024599"/>
            <a:ext cx="4248472" cy="36004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dirty="0" smtClean="0"/>
              <a:t>Utbildning och handledning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dirty="0" smtClean="0"/>
              <a:t>Proaktivt och reaktivt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dirty="0" smtClean="0"/>
              <a:t>Styra upp och lämna öppet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dirty="0" smtClean="0"/>
              <a:t>Följa John och följa efter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dirty="0" smtClean="0"/>
              <a:t>Belasta och avlasta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400" dirty="0"/>
          </a:p>
        </p:txBody>
      </p:sp>
      <p:sp>
        <p:nvSpPr>
          <p:cNvPr id="11" name="Rektangel 8"/>
          <p:cNvSpPr/>
          <p:nvPr/>
        </p:nvSpPr>
        <p:spPr>
          <a:xfrm>
            <a:off x="0" y="-89452"/>
            <a:ext cx="12192000" cy="3478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1251212" y="494968"/>
            <a:ext cx="10424232" cy="152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Genomförandet – ett förbättringsstöd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93" y="1704371"/>
            <a:ext cx="5404754" cy="4048350"/>
          </a:xfrm>
          <a:prstGeom prst="rect">
            <a:avLst/>
          </a:prstGeom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6949172" y="1548351"/>
            <a:ext cx="11877964" cy="14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3" y="1877187"/>
            <a:ext cx="5347852" cy="4180064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729672" y="454820"/>
            <a:ext cx="11877964" cy="14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55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ktangel 8"/>
          <p:cNvSpPr/>
          <p:nvPr/>
        </p:nvSpPr>
        <p:spPr>
          <a:xfrm>
            <a:off x="0" y="-89452"/>
            <a:ext cx="12192000" cy="3478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858982" y="1930400"/>
            <a:ext cx="9670473" cy="412685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1117600" y="2256135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000" dirty="0" smtClean="0">
                <a:latin typeface="Arial Narrow" panose="020B0606020202030204" pitchFamily="34" charset="0"/>
              </a:rPr>
              <a:t>UNDERVISNINGSUTVECKLING</a:t>
            </a:r>
          </a:p>
          <a:p>
            <a:endParaRPr lang="sv-SE" sz="2000" dirty="0">
              <a:latin typeface="Arial Narrow" panose="020B0606020202030204" pitchFamily="34" charset="0"/>
            </a:endParaRPr>
          </a:p>
          <a:p>
            <a:r>
              <a:rPr lang="sv-SE" sz="2000" dirty="0" smtClean="0">
                <a:latin typeface="Arial Narrow" panose="020B0606020202030204" pitchFamily="34" charset="0"/>
              </a:rPr>
              <a:t>LEDNINGSUTVECKLING</a:t>
            </a:r>
          </a:p>
          <a:p>
            <a:endParaRPr lang="sv-SE" sz="2000" dirty="0">
              <a:latin typeface="Arial Narrow" panose="020B0606020202030204" pitchFamily="34" charset="0"/>
            </a:endParaRPr>
          </a:p>
          <a:p>
            <a:r>
              <a:rPr lang="sv-SE" sz="2000" dirty="0" smtClean="0">
                <a:latin typeface="Arial Narrow" panose="020B0606020202030204" pitchFamily="34" charset="0"/>
              </a:rPr>
              <a:t>FÖRVALTNINGSUTVECKLING</a:t>
            </a:r>
          </a:p>
          <a:p>
            <a:endParaRPr lang="sv-SE" sz="2000" dirty="0" smtClean="0">
              <a:latin typeface="Arial Narrow" panose="020B0606020202030204" pitchFamily="34" charset="0"/>
            </a:endParaRPr>
          </a:p>
          <a:p>
            <a:endParaRPr lang="sv-SE" sz="2000" dirty="0">
              <a:latin typeface="Arial Narrow" panose="020B0606020202030204" pitchFamily="34" charset="0"/>
            </a:endParaRPr>
          </a:p>
          <a:p>
            <a:endParaRPr lang="sv-SE" sz="2000" dirty="0" smtClean="0">
              <a:latin typeface="Arial Narrow" panose="020B0606020202030204" pitchFamily="34" charset="0"/>
            </a:endParaRPr>
          </a:p>
          <a:p>
            <a:r>
              <a:rPr lang="sv-SE" sz="2000" dirty="0" smtClean="0">
                <a:latin typeface="Arial Narrow" panose="020B0606020202030204" pitchFamily="34" charset="0"/>
              </a:rPr>
              <a:t>Stöd till formell huvudman</a:t>
            </a:r>
          </a:p>
          <a:p>
            <a:endParaRPr lang="sv-SE" sz="2000" dirty="0">
              <a:latin typeface="Arial Narrow" panose="020B0606020202030204" pitchFamily="34" charset="0"/>
            </a:endParaRPr>
          </a:p>
          <a:p>
            <a:r>
              <a:rPr lang="sv-SE" sz="2000" dirty="0" smtClean="0">
                <a:latin typeface="Arial Narrow" panose="020B0606020202030204" pitchFamily="34" charset="0"/>
              </a:rPr>
              <a:t>Stöd till elevhälsoarbetet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748144" y="283407"/>
            <a:ext cx="10935855" cy="1597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Flera målgrupper – stödja ”systemet”</a:t>
            </a:r>
          </a:p>
        </p:txBody>
      </p:sp>
    </p:spTree>
    <p:extLst>
      <p:ext uri="{BB962C8B-B14F-4D97-AF65-F5344CB8AC3E}">
        <p14:creationId xmlns:p14="http://schemas.microsoft.com/office/powerpoint/2010/main" val="32513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531</Words>
  <Application>Microsoft Office PowerPoint</Application>
  <PresentationFormat>Bredbild</PresentationFormat>
  <Paragraphs>201</Paragraphs>
  <Slides>15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Times New Roman</vt:lpstr>
      <vt:lpstr>Verdana</vt:lpstr>
      <vt:lpstr>Office Theme</vt:lpstr>
      <vt:lpstr>      Hur förstå SBS-uppdraget?  </vt:lpstr>
      <vt:lpstr>     Huvudmän med stora utmaningar  </vt:lpstr>
      <vt:lpstr>När vi kommer ut första gången…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Samordna förbättringsstödet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Rogberg</dc:creator>
  <cp:lastModifiedBy>Martin Rogberg</cp:lastModifiedBy>
  <cp:revision>298</cp:revision>
  <cp:lastPrinted>2018-11-25T18:06:53Z</cp:lastPrinted>
  <dcterms:created xsi:type="dcterms:W3CDTF">2018-11-25T14:42:51Z</dcterms:created>
  <dcterms:modified xsi:type="dcterms:W3CDTF">2022-03-30T13:24:03Z</dcterms:modified>
</cp:coreProperties>
</file>