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2" r:id="rId5"/>
  </p:sldMasterIdLst>
  <p:notesMasterIdLst>
    <p:notesMasterId r:id="rId26"/>
  </p:notesMasterIdLst>
  <p:handoutMasterIdLst>
    <p:handoutMasterId r:id="rId27"/>
  </p:handoutMasterIdLst>
  <p:sldIdLst>
    <p:sldId id="377" r:id="rId6"/>
    <p:sldId id="314" r:id="rId7"/>
    <p:sldId id="348" r:id="rId8"/>
    <p:sldId id="312" r:id="rId9"/>
    <p:sldId id="379" r:id="rId10"/>
    <p:sldId id="387" r:id="rId11"/>
    <p:sldId id="296" r:id="rId12"/>
    <p:sldId id="383" r:id="rId13"/>
    <p:sldId id="376" r:id="rId14"/>
    <p:sldId id="328" r:id="rId15"/>
    <p:sldId id="329" r:id="rId16"/>
    <p:sldId id="384" r:id="rId17"/>
    <p:sldId id="331" r:id="rId18"/>
    <p:sldId id="332" r:id="rId19"/>
    <p:sldId id="333" r:id="rId20"/>
    <p:sldId id="334" r:id="rId21"/>
    <p:sldId id="335" r:id="rId22"/>
    <p:sldId id="349" r:id="rId23"/>
    <p:sldId id="385" r:id="rId24"/>
    <p:sldId id="3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CE0060"/>
    <a:srgbClr val="341C65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40E87-24CD-4D67-A370-29E06A67D580}" v="355" dt="2023-04-17T17:46:28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0FD57C-3D81-2C63-1081-F5153BA4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C77D-252F-4260-8DB5-09F3AE8393C3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50A45BB-C46D-F305-49EC-9A66DD71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</a:t>
            </a:r>
            <a:r>
              <a:rPr lang="sv-SE" err="1"/>
              <a:t>winter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67397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help</a:t>
            </a:r>
            <a:r>
              <a:rPr lang="sv-SE"/>
              <a:t> with </a:t>
            </a:r>
            <a:r>
              <a:rPr lang="sv-SE" err="1"/>
              <a:t>content</a:t>
            </a:r>
            <a:r>
              <a:rPr lang="sv-SE"/>
              <a:t> </a:t>
            </a:r>
            <a:r>
              <a:rPr lang="sv-SE" err="1"/>
              <a:t>review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18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7227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summer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1488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Present </a:t>
            </a:r>
            <a:r>
              <a:rPr lang="sv-SE" err="1"/>
              <a:t>yourself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3966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Do </a:t>
            </a:r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”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?” Learning process is 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”</a:t>
            </a:r>
            <a:br>
              <a:rPr lang="sv-SE"/>
            </a:br>
            <a:r>
              <a:rPr lang="sv-SE"/>
              <a:t>Sweden </a:t>
            </a:r>
            <a:r>
              <a:rPr lang="sv-SE" err="1"/>
              <a:t>encourages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long </a:t>
            </a:r>
            <a:r>
              <a:rPr lang="sv-SE" err="1"/>
              <a:t>learning</a:t>
            </a:r>
            <a:r>
              <a:rPr lang="sv-SE"/>
              <a:t>. </a:t>
            </a:r>
            <a:r>
              <a:rPr lang="sv-SE" err="1"/>
              <a:t>Perhaps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to the DU information.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4494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7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26425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9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927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Most modern campus: Flexible </a:t>
            </a:r>
            <a:r>
              <a:rPr lang="sv-SE" dirty="0" err="1"/>
              <a:t>classroom</a:t>
            </a:r>
            <a:r>
              <a:rPr lang="sv-SE" dirty="0"/>
              <a:t> and </a:t>
            </a:r>
            <a:r>
              <a:rPr lang="sv-SE" dirty="0" err="1"/>
              <a:t>usage</a:t>
            </a:r>
            <a:r>
              <a:rPr lang="sv-SE" dirty="0"/>
              <a:t> situations </a:t>
            </a:r>
            <a:r>
              <a:rPr lang="sv-SE" dirty="0" err="1"/>
              <a:t>built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pedagogy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Most </a:t>
            </a:r>
            <a:r>
              <a:rPr lang="sv-SE" dirty="0" err="1"/>
              <a:t>sustainable</a:t>
            </a:r>
            <a:r>
              <a:rPr lang="sv-SE" dirty="0"/>
              <a:t> – </a:t>
            </a:r>
            <a:r>
              <a:rPr lang="sv-SE" dirty="0" err="1"/>
              <a:t>repurposing</a:t>
            </a:r>
            <a:r>
              <a:rPr lang="sv-SE" dirty="0"/>
              <a:t> an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building</a:t>
            </a:r>
            <a:r>
              <a:rPr lang="sv-SE" dirty="0"/>
              <a:t>. </a:t>
            </a:r>
            <a:r>
              <a:rPr lang="sv-SE" dirty="0" err="1"/>
              <a:t>Repurposing</a:t>
            </a:r>
            <a:r>
              <a:rPr lang="sv-SE" dirty="0"/>
              <a:t> </a:t>
            </a:r>
            <a:r>
              <a:rPr lang="sv-SE" dirty="0" err="1"/>
              <a:t>furniture</a:t>
            </a:r>
            <a:r>
              <a:rPr lang="sv-SE" dirty="0"/>
              <a:t>. </a:t>
            </a:r>
            <a:r>
              <a:rPr lang="sv-SE" dirty="0" err="1"/>
              <a:t>Built</a:t>
            </a:r>
            <a:r>
              <a:rPr lang="sv-SE" dirty="0"/>
              <a:t> with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efficiency</a:t>
            </a:r>
            <a:r>
              <a:rPr lang="sv-SE" dirty="0"/>
              <a:t> as a </a:t>
            </a:r>
            <a:r>
              <a:rPr lang="sv-SE" dirty="0" err="1"/>
              <a:t>keyword</a:t>
            </a:r>
            <a:r>
              <a:rPr lang="sv-SE" dirty="0"/>
              <a:t> and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rated</a:t>
            </a:r>
            <a:r>
              <a:rPr lang="sv-SE" dirty="0"/>
              <a:t> by an international </a:t>
            </a:r>
            <a:r>
              <a:rPr lang="sv-SE" dirty="0" err="1"/>
              <a:t>building</a:t>
            </a:r>
            <a:r>
              <a:rPr lang="sv-SE" dirty="0"/>
              <a:t> standard for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buildings</a:t>
            </a:r>
            <a:r>
              <a:rPr lang="sv-SE" dirty="0"/>
              <a:t> (BREEM)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7173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Guiness world record for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vehicle</a:t>
            </a:r>
            <a:r>
              <a:rPr lang="sv-SE" dirty="0"/>
              <a:t> in the world. 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Powered</a:t>
            </a:r>
            <a:r>
              <a:rPr lang="sv-SE" dirty="0"/>
              <a:t> by </a:t>
            </a:r>
            <a:r>
              <a:rPr lang="sv-SE" dirty="0" err="1"/>
              <a:t>batteries</a:t>
            </a:r>
            <a:r>
              <a:rPr lang="sv-SE" dirty="0"/>
              <a:t>,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is </a:t>
            </a:r>
            <a:r>
              <a:rPr lang="sv-SE" dirty="0" err="1"/>
              <a:t>much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electric</a:t>
            </a:r>
            <a:r>
              <a:rPr lang="sv-SE" dirty="0"/>
              <a:t> </a:t>
            </a:r>
            <a:r>
              <a:rPr lang="sv-SE" dirty="0" err="1"/>
              <a:t>vehicles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contained</a:t>
            </a:r>
            <a:r>
              <a:rPr lang="sv-SE" dirty="0"/>
              <a:t> in 1 liter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petrol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go from Sweden to Brazil in </a:t>
            </a:r>
            <a:r>
              <a:rPr lang="sv-SE" dirty="0" err="1"/>
              <a:t>Eximus</a:t>
            </a:r>
            <a:r>
              <a:rPr lang="sv-SE" dirty="0"/>
              <a:t> IV (the world record </a:t>
            </a:r>
            <a:r>
              <a:rPr lang="sv-SE" dirty="0" err="1"/>
              <a:t>holder</a:t>
            </a:r>
            <a:r>
              <a:rPr lang="sv-SE" dirty="0"/>
              <a:t>).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Sidenote</a:t>
            </a:r>
            <a:r>
              <a:rPr lang="sv-SE" dirty="0"/>
              <a:t> – The original world record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1, broken by </a:t>
            </a:r>
            <a:r>
              <a:rPr lang="sv-SE" dirty="0" err="1"/>
              <a:t>Eximus</a:t>
            </a:r>
            <a:r>
              <a:rPr lang="sv-SE" dirty="0"/>
              <a:t> 2, broken </a:t>
            </a:r>
            <a:r>
              <a:rPr lang="sv-SE" dirty="0" err="1"/>
              <a:t>again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3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4.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93233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5/26/2023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3744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sv-SE" noProof="0"/>
              <a:t>Klicka på ikonen för att lägga till en tabell</a:t>
            </a:r>
            <a:endParaRPr lang="en-GB" noProof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noProof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8996F94-E389-424D-BCA7-8B163DDD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  <a:p>
            <a:pPr lvl="0"/>
            <a:endParaRPr lang="en-GB" noProof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D943D2-8697-4103-88F6-D80A0215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noProof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D01B4D-55EA-4F55-939D-06871C5D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7DDE7-EC16-4FDA-A6CA-A1701E2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0177F7-A020-4F47-8707-1250A678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22" y="2038753"/>
            <a:ext cx="1435694" cy="48592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D8ED4A8-D47A-497E-B172-FBF5312CE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DE8CA-5D15-409C-8427-53ED06400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26/05/2023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template for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programme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9787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Photographer: Yasir Imam (former student)</a:t>
            </a:r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" name="Platshållare för bild 11" descr="A group of people sitting on a staircase inside the library at Campus Falun.">
            <a:extLst>
              <a:ext uri="{FF2B5EF4-FFF2-40B4-BE49-F238E27FC236}">
                <a16:creationId xmlns:a16="http://schemas.microsoft.com/office/drawing/2014/main" id="{496E4D22-7ED7-91D4-BE6F-0C8E7A39F7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4" b="5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19423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</a:t>
            </a:r>
            <a:r>
              <a:rPr lang="sv-SE" dirty="0" err="1"/>
              <a:t>Archus</a:t>
            </a:r>
            <a:r>
              <a:rPr lang="sv-SE" dirty="0"/>
              <a:t> 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6" name="Platshållare för bild 15" descr="An architectural drawing of how the new Campus Borlänge will look.">
            <a:extLst>
              <a:ext uri="{FF2B5EF4-FFF2-40B4-BE49-F238E27FC236}">
                <a16:creationId xmlns:a16="http://schemas.microsoft.com/office/drawing/2014/main" id="{C988514F-2A5F-0C94-9605-4AC9EC1839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153" r="28153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36305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r>
              <a:rPr lang="sv-SE" sz="1600" dirty="0" err="1"/>
              <a:t>Our</a:t>
            </a:r>
            <a:r>
              <a:rPr lang="sv-SE" sz="1600" dirty="0"/>
              <a:t> students </a:t>
            </a:r>
            <a:r>
              <a:rPr lang="sv-SE" sz="1600" dirty="0" err="1"/>
              <a:t>built</a:t>
            </a:r>
            <a:r>
              <a:rPr lang="sv-SE" sz="1600" dirty="0"/>
              <a:t> the </a:t>
            </a:r>
            <a:r>
              <a:rPr lang="sv-SE" sz="1600" dirty="0" err="1"/>
              <a:t>most</a:t>
            </a:r>
            <a:r>
              <a:rPr lang="sv-SE" sz="1600" dirty="0"/>
              <a:t>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efficient</a:t>
            </a:r>
            <a:r>
              <a:rPr lang="sv-SE" sz="1600" dirty="0"/>
              <a:t> </a:t>
            </a:r>
            <a:r>
              <a:rPr lang="sv-SE" sz="1600" dirty="0" err="1"/>
              <a:t>vehicle</a:t>
            </a:r>
            <a:r>
              <a:rPr lang="sv-SE" sz="1600" dirty="0"/>
              <a:t> in the world</a:t>
            </a:r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Delsbo Electric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icture 2" descr="Eximus 4 on a train track. Fog is behind Eximus.">
            <a:extLst>
              <a:ext uri="{FF2B5EF4-FFF2-40B4-BE49-F238E27FC236}">
                <a16:creationId xmlns:a16="http://schemas.microsoft.com/office/drawing/2014/main" id="{8352A3BF-5C0E-C771-3267-90368DDA19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r="24108"/>
          <a:stretch>
            <a:fillRect/>
          </a:stretch>
        </p:blipFill>
        <p:spPr bwMode="auto">
          <a:xfrm>
            <a:off x="7275513" y="-51371"/>
            <a:ext cx="4916487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3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18930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 </a:t>
            </a:r>
            <a:r>
              <a:rPr lang="sv-SE" sz="1600">
                <a:highlight>
                  <a:srgbClr val="FFFF00"/>
                </a:highlight>
              </a:rPr>
              <a:t>(TALK FROM YOUR OWN EXPERIENCES)</a:t>
            </a:r>
            <a:br>
              <a:rPr lang="sv-SE" sz="1600">
                <a:highlight>
                  <a:srgbClr val="FFFF00"/>
                </a:highlight>
              </a:rPr>
            </a:br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: Yasir </a:t>
            </a:r>
            <a:r>
              <a:rPr lang="sv-SE" err="1"/>
              <a:t>Iman</a:t>
            </a:r>
            <a:r>
              <a:rPr lang="sv-SE"/>
              <a:t> (former student)</a:t>
            </a:r>
            <a:endParaRPr lang="en-SE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latshållare för bild 9" descr="Two people stand and are laughing next to each other. One person is wearing dark pants and a blue hoodie sweatshirt The other is wearing light pants and a dark vest over a long sleeved shirt.">
            <a:extLst>
              <a:ext uri="{FF2B5EF4-FFF2-40B4-BE49-F238E27FC236}">
                <a16:creationId xmlns:a16="http://schemas.microsoft.com/office/drawing/2014/main" id="{60C6E13E-EEE4-D348-F904-75E9C9EC5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6" b="166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98181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41233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Arman </a:t>
            </a:r>
            <a:r>
              <a:rPr lang="sv-SE" dirty="0" err="1"/>
              <a:t>Golshan</a:t>
            </a:r>
            <a:r>
              <a:rPr lang="sv-SE" dirty="0"/>
              <a:t> (</a:t>
            </a:r>
            <a:r>
              <a:rPr lang="sv-SE"/>
              <a:t>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5" name="Platshållare för bild 4" descr="Multiple people in a group are standing on stairs outside a building. Two of the people on the left have red jackets.">
            <a:extLst>
              <a:ext uri="{FF2B5EF4-FFF2-40B4-BE49-F238E27FC236}">
                <a16:creationId xmlns:a16="http://schemas.microsoft.com/office/drawing/2014/main" id="{C138FE31-8267-DD84-CA53-F009396350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8" r="198"/>
          <a:stretch>
            <a:fillRect/>
          </a:stretch>
        </p:blipFill>
        <p:spPr>
          <a:xfrm>
            <a:off x="0" y="-10274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140490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Eva Grosso (former student)</a:t>
            </a:r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9" name="Platshållare för bild 8" descr="A picture of the northern lights outside of Falun.">
            <a:extLst>
              <a:ext uri="{FF2B5EF4-FFF2-40B4-BE49-F238E27FC236}">
                <a16:creationId xmlns:a16="http://schemas.microsoft.com/office/drawing/2014/main" id="{9EEA0277-E0EF-8C20-FDA2-EEB6AD647E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0" b="370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76433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</a:t>
            </a:r>
            <a:r>
              <a:rPr lang="sv-SE" sz="1600" err="1"/>
              <a:t>world</a:t>
            </a:r>
            <a:endParaRPr lang="sv-SE" sz="1600"/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r>
              <a:rPr lang="sv-SE" sz="1600"/>
              <a:t>Close to Swedish </a:t>
            </a:r>
            <a:r>
              <a:rPr lang="sv-SE" sz="1600" err="1"/>
              <a:t>cultural</a:t>
            </a:r>
            <a:r>
              <a:rPr lang="sv-SE" sz="1600"/>
              <a:t> </a:t>
            </a:r>
            <a:r>
              <a:rPr lang="sv-SE" sz="1600" err="1"/>
              <a:t>heritage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Eva Grosso (former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F3ED116-9054-5790-ABBE-A54F45F8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383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Working</a:t>
            </a:r>
            <a:r>
              <a:rPr lang="sv-SE"/>
              <a:t> </a:t>
            </a:r>
            <a:r>
              <a:rPr lang="sv-SE" err="1"/>
              <a:t>after</a:t>
            </a:r>
            <a:r>
              <a:rPr lang="sv-SE"/>
              <a:t> studies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r>
              <a:rPr lang="sv-SE" sz="1600"/>
              <a:t>Close to innovative international </a:t>
            </a:r>
            <a:r>
              <a:rPr lang="sv-SE" sz="1600" err="1"/>
              <a:t>employers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04BE9D2-7F17-10F8-DB2B-562574B6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790" y="225132"/>
            <a:ext cx="4282764" cy="6103599"/>
            <a:chOff x="426790" y="225132"/>
            <a:chExt cx="4282764" cy="6103599"/>
          </a:xfrm>
        </p:grpSpPr>
        <p:pic>
          <p:nvPicPr>
            <p:cNvPr id="5" name="Picture 6" descr="Hitachi Energy – Advancing a sustainable energy future for all">
              <a:extLst>
                <a:ext uri="{FF2B5EF4-FFF2-40B4-BE49-F238E27FC236}">
                  <a16:creationId xmlns:a16="http://schemas.microsoft.com/office/drawing/2014/main" id="{957FCA95-A9F4-E83E-FFD9-86F39C01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90" y="225132"/>
              <a:ext cx="4282764" cy="73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01B64B96-EB8C-4D3E-FED5-621C62D21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21" y="1135077"/>
              <a:ext cx="3333502" cy="60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SSAB – Wikipedia">
              <a:extLst>
                <a:ext uri="{FF2B5EF4-FFF2-40B4-BE49-F238E27FC236}">
                  <a16:creationId xmlns:a16="http://schemas.microsoft.com/office/drawing/2014/main" id="{ACD9F1CE-6FE8-6D0F-1FAA-E4F0E2F6C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1" y="3429000"/>
              <a:ext cx="1967409" cy="660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Clas Ohlson lanserar ny visuell identitet - about.clasohlson.com">
              <a:extLst>
                <a:ext uri="{FF2B5EF4-FFF2-40B4-BE49-F238E27FC236}">
                  <a16:creationId xmlns:a16="http://schemas.microsoft.com/office/drawing/2014/main" id="{7FCDDF25-17FC-C8AD-9717-766AB06D5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87" y="5166645"/>
              <a:ext cx="2075153" cy="116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Sandvik AB – Wikipedia">
              <a:extLst>
                <a:ext uri="{FF2B5EF4-FFF2-40B4-BE49-F238E27FC236}">
                  <a16:creationId xmlns:a16="http://schemas.microsoft.com/office/drawing/2014/main" id="{1F4A45B9-D270-3E09-6C00-0F4176E6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95" y="2115371"/>
              <a:ext cx="2586882" cy="94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 descr="Stainless steel | Outokumpu">
              <a:extLst>
                <a:ext uri="{FF2B5EF4-FFF2-40B4-BE49-F238E27FC236}">
                  <a16:creationId xmlns:a16="http://schemas.microsoft.com/office/drawing/2014/main" id="{293B6132-112E-FCDF-805F-63AC5447E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86" y="4237992"/>
              <a:ext cx="3434171" cy="875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67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EF45571-6B4E-1F8B-05FD-10317F790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54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F2913BD-A203-4990-7FD1-814717D3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15259"/>
            <a:ext cx="5563771" cy="942828"/>
          </a:xfrm>
        </p:spPr>
        <p:txBody>
          <a:bodyPr anchor="ctr">
            <a:normAutofit/>
          </a:bodyPr>
          <a:lstStyle/>
          <a:p>
            <a:r>
              <a:rPr lang="sv-SE" err="1"/>
              <a:t>Master’s</a:t>
            </a:r>
            <a:r>
              <a:rPr lang="sv-SE"/>
              <a:t> </a:t>
            </a:r>
            <a:r>
              <a:rPr lang="sv-SE" err="1"/>
              <a:t>Programme</a:t>
            </a:r>
            <a:r>
              <a:rPr lang="sv-SE"/>
              <a:t> in </a:t>
            </a:r>
            <a:r>
              <a:rPr lang="sv-SE" err="1"/>
              <a:t>xxxxx</a:t>
            </a:r>
            <a:endParaRPr lang="en-SE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071C11E-8C8B-7859-5960-E200A4249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</p:spPr>
        <p:txBody>
          <a:bodyPr/>
          <a:lstStyle/>
          <a:p>
            <a:r>
              <a:rPr lang="en-US" i="1">
                <a:highlight>
                  <a:srgbClr val="FFFF00"/>
                </a:highlight>
              </a:rPr>
              <a:t>2-4 slides about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. Be sure to add relevant pictures</a:t>
            </a:r>
          </a:p>
          <a:p>
            <a:r>
              <a:rPr lang="en-US" i="1">
                <a:highlight>
                  <a:srgbClr val="FFFF00"/>
                </a:highlight>
              </a:rPr>
              <a:t>Include Unique Selling Points (USP) for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Mention which external organizations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 has partnerships with</a:t>
            </a:r>
          </a:p>
          <a:p>
            <a:r>
              <a:rPr lang="en-US" i="1">
                <a:highlight>
                  <a:srgbClr val="FFFF00"/>
                </a:highlight>
              </a:rPr>
              <a:t>Talk about job prospects for graduates of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Option to include testimonial/reference from current student/alumni. If possible from same university/country you are visiting.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200AC8-F79F-28AF-6CCB-6389FCE69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31150"/>
            <a:ext cx="5528507" cy="2290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E4C93D8-5104-E261-FE2B-82A4E2F473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9057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4B74D6C-5EDB-980A-7B0E-C202117B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581461"/>
            <a:ext cx="5360948" cy="538525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watching</a:t>
            </a:r>
            <a:r>
              <a:rPr lang="sv-SE" dirty="0"/>
              <a:t>!</a:t>
            </a:r>
            <a:br>
              <a:rPr lang="sv-SE" dirty="0"/>
            </a:br>
            <a:r>
              <a:rPr lang="sv-SE" b="0" dirty="0" err="1"/>
              <a:t>Please</a:t>
            </a:r>
            <a:r>
              <a:rPr lang="sv-SE" b="0" dirty="0"/>
              <a:t> </a:t>
            </a:r>
            <a:r>
              <a:rPr lang="sv-SE" b="0" dirty="0" err="1"/>
              <a:t>contact</a:t>
            </a:r>
            <a:r>
              <a:rPr lang="sv-SE" b="0" dirty="0"/>
              <a:t> </a:t>
            </a:r>
            <a:r>
              <a:rPr lang="sv-SE" b="0" dirty="0" err="1"/>
              <a:t>us</a:t>
            </a:r>
            <a:r>
              <a:rPr lang="sv-SE" b="0" dirty="0"/>
              <a:t> </a:t>
            </a:r>
            <a:r>
              <a:rPr lang="sv-SE" b="0" dirty="0" err="1"/>
              <a:t>if</a:t>
            </a:r>
            <a:r>
              <a:rPr lang="sv-SE" b="0" dirty="0"/>
              <a:t> </a:t>
            </a:r>
            <a:r>
              <a:rPr lang="sv-SE" b="0" dirty="0" err="1"/>
              <a:t>you</a:t>
            </a:r>
            <a:br>
              <a:rPr lang="sv-SE" b="0" dirty="0"/>
            </a:br>
            <a:r>
              <a:rPr lang="sv-SE" b="0" dirty="0" err="1"/>
              <a:t>have</a:t>
            </a:r>
            <a:r>
              <a:rPr lang="sv-SE" b="0" dirty="0"/>
              <a:t> </a:t>
            </a:r>
            <a:r>
              <a:rPr lang="sv-SE" b="0" dirty="0" err="1"/>
              <a:t>any</a:t>
            </a:r>
            <a:r>
              <a:rPr lang="sv-SE" b="0" dirty="0"/>
              <a:t> </a:t>
            </a:r>
            <a:r>
              <a:rPr lang="sv-SE" b="0" dirty="0" err="1"/>
              <a:t>questions</a:t>
            </a:r>
            <a:endParaRPr lang="sv-SE" b="0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16C04F-7680-AB1E-B659-34E02830D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698230"/>
            <a:ext cx="5360947" cy="3275449"/>
          </a:xfrm>
        </p:spPr>
        <p:txBody>
          <a:bodyPr/>
          <a:lstStyle/>
          <a:p>
            <a:pPr marL="0" indent="0" defTabSz="1079500">
              <a:buNone/>
              <a:tabLst>
                <a:tab pos="989013" algn="l"/>
              </a:tabLst>
            </a:pPr>
            <a:r>
              <a:rPr lang="sv-SE">
                <a:solidFill>
                  <a:schemeClr val="accent5"/>
                </a:solidFill>
              </a:rPr>
              <a:t>	</a:t>
            </a:r>
            <a:r>
              <a:rPr lang="sv-SE" err="1">
                <a:solidFill>
                  <a:schemeClr val="accent5"/>
                </a:solidFill>
              </a:rPr>
              <a:t>xxxxxxx</a:t>
            </a:r>
            <a:r>
              <a:rPr lang="sv-SE"/>
              <a:t>, Dalarna University</a:t>
            </a:r>
            <a:br>
              <a:rPr lang="sv-SE"/>
            </a:br>
            <a:r>
              <a:rPr lang="sv-SE"/>
              <a:t>	study@du.se	</a:t>
            </a:r>
            <a:br>
              <a:rPr lang="sv-SE"/>
            </a:br>
            <a:r>
              <a:rPr lang="sv-SE"/>
              <a:t>	</a:t>
            </a:r>
            <a:r>
              <a:rPr lang="sv-SE" err="1"/>
              <a:t>WhatsApp</a:t>
            </a:r>
            <a:r>
              <a:rPr lang="sv-SE"/>
              <a:t>: +46737048079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  <a:tabLst>
                <a:tab pos="360363" algn="l"/>
              </a:tabLst>
            </a:pPr>
            <a:r>
              <a:rPr lang="sv-SE" b="1" err="1"/>
              <a:t>Prefer</a:t>
            </a:r>
            <a:r>
              <a:rPr lang="sv-SE" b="1"/>
              <a:t> to talk </a:t>
            </a:r>
            <a:r>
              <a:rPr lang="sv-SE" b="1" err="1"/>
              <a:t>with</a:t>
            </a:r>
            <a:r>
              <a:rPr lang="sv-SE" b="1"/>
              <a:t> students?</a:t>
            </a:r>
            <a:br>
              <a:rPr lang="sv-SE" b="1"/>
            </a:br>
            <a:r>
              <a:rPr lang="sv-SE" b="1"/>
              <a:t>	</a:t>
            </a:r>
            <a:r>
              <a:rPr lang="sv-SE" err="1"/>
              <a:t>Instagram</a:t>
            </a:r>
            <a:r>
              <a:rPr lang="sv-SE"/>
              <a:t>: @studyindalarna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1800" b="1" err="1">
                <a:solidFill>
                  <a:schemeClr val="bg1"/>
                </a:solidFill>
              </a:rPr>
              <a:t>Master’s</a:t>
            </a:r>
            <a:r>
              <a:rPr lang="sv-SE" sz="1800" b="1">
                <a:solidFill>
                  <a:schemeClr val="bg1"/>
                </a:solidFill>
              </a:rPr>
              <a:t> </a:t>
            </a:r>
            <a:r>
              <a:rPr lang="sv-SE" sz="1800" b="1" err="1">
                <a:solidFill>
                  <a:schemeClr val="bg1"/>
                </a:solidFill>
              </a:rPr>
              <a:t>Programme</a:t>
            </a:r>
            <a:r>
              <a:rPr lang="sv-SE" sz="1800" b="1">
                <a:solidFill>
                  <a:schemeClr val="bg1"/>
                </a:solidFill>
              </a:rPr>
              <a:t> in </a:t>
            </a:r>
            <a:r>
              <a:rPr lang="sv-SE" sz="1800" b="1" err="1">
                <a:solidFill>
                  <a:schemeClr val="accent5"/>
                </a:solidFill>
              </a:rPr>
              <a:t>xxxxxxxx</a:t>
            </a:r>
            <a:br>
              <a:rPr lang="sv-SE" b="1">
                <a:solidFill>
                  <a:schemeClr val="accent5"/>
                </a:solidFill>
              </a:rPr>
            </a:br>
            <a:r>
              <a:rPr lang="sv-SE" sz="1800" b="1">
                <a:solidFill>
                  <a:schemeClr val="bg1"/>
                </a:solidFill>
              </a:rPr>
              <a:t>www.du.se/</a:t>
            </a:r>
            <a:r>
              <a:rPr lang="sv-SE" sz="1800" b="1">
                <a:solidFill>
                  <a:schemeClr val="accent5"/>
                </a:solidFill>
              </a:rPr>
              <a:t>xxxxxxx</a:t>
            </a:r>
          </a:p>
          <a:p>
            <a:pPr marL="0" indent="0">
              <a:buNone/>
              <a:tabLst>
                <a:tab pos="360363" algn="l"/>
              </a:tabLst>
            </a:pP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02DE911-C80F-BF45-6EC1-ACDACE06A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Photographer: Madelene Hall</a:t>
            </a:r>
            <a:endParaRPr lang="sv-SE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5BA4316B-7E40-6E11-7A2F-C5D1F6C2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2750695"/>
            <a:ext cx="865472" cy="8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C6A8F24-8B49-169C-67EB-4BA3109D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4389536"/>
            <a:ext cx="257415" cy="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tshållare för bild 3" descr="A picture showing two people who work at Dalarna University. The pictures shows text that is the name of countries represented by international students.">
            <a:extLst>
              <a:ext uri="{FF2B5EF4-FFF2-40B4-BE49-F238E27FC236}">
                <a16:creationId xmlns:a16="http://schemas.microsoft.com/office/drawing/2014/main" id="{0EC5F3ED-9C0C-4E66-47DD-69B392941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3305" r="13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60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Platshållare för bild 2" descr="Dalarna University Library at the Falun campus. The building is covered in snow with trees also covered in snow in front of the building.">
            <a:extLst>
              <a:ext uri="{FF2B5EF4-FFF2-40B4-BE49-F238E27FC236}">
                <a16:creationId xmlns:a16="http://schemas.microsoft.com/office/drawing/2014/main" id="{24545CD2-8CF7-50A0-4F69-B4DCCF76B0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927" b="32927"/>
          <a:stretch>
            <a:fillRect/>
          </a:stretch>
        </p:blipFill>
        <p:spPr>
          <a:xfrm>
            <a:off x="-50800" y="1319213"/>
            <a:ext cx="12242800" cy="2919412"/>
          </a:xfr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Martin Ström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7241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7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Fabian </a:t>
            </a:r>
            <a:r>
              <a:rPr lang="sv-SE" err="1"/>
              <a:t>Gaukler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" name="Platshållare för bild 9" descr="A picture that shows a red painted cabin by a lake. The cabin is reflected in the lake and surrounded by brightly colored yellow trees in autumn colors.">
            <a:extLst>
              <a:ext uri="{FF2B5EF4-FFF2-40B4-BE49-F238E27FC236}">
                <a16:creationId xmlns:a16="http://schemas.microsoft.com/office/drawing/2014/main" id="{49600794-DF48-E8DB-0E01-FF574051F8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116" b="32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1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EDE07F-A6D2-2838-38A6-CBE5EE99D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me</a:t>
            </a:r>
            <a:endParaRPr lang="en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F60F892-A3CA-4EE8-F52C-1B3817DF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name</a:t>
            </a:r>
            <a:r>
              <a:rPr lang="sv-SE"/>
              <a:t>:</a:t>
            </a:r>
            <a:endParaRPr lang="en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B018D5-263E-87FE-C8F6-5F3BB77B7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From: (talk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came</a:t>
            </a:r>
            <a:r>
              <a:rPr lang="sv-SE"/>
              <a:t> to Dalarna)</a:t>
            </a:r>
          </a:p>
          <a:p>
            <a:pPr marL="0" indent="0">
              <a:buNone/>
            </a:pPr>
            <a:r>
              <a:rPr lang="sv-SE" err="1"/>
              <a:t>Title</a:t>
            </a:r>
            <a:r>
              <a:rPr lang="sv-SE"/>
              <a:t>/roll (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do? 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teach</a:t>
            </a:r>
            <a:r>
              <a:rPr lang="sv-SE"/>
              <a:t>?)</a:t>
            </a:r>
          </a:p>
          <a:p>
            <a:pPr marL="0" indent="0">
              <a:buNone/>
            </a:pPr>
            <a:r>
              <a:rPr lang="sv-SE" err="1"/>
              <a:t>Fun</a:t>
            </a:r>
            <a:r>
              <a:rPr lang="sv-SE"/>
              <a:t> </a:t>
            </a:r>
            <a:r>
              <a:rPr lang="sv-SE" err="1"/>
              <a:t>fact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/</a:t>
            </a:r>
            <a:r>
              <a:rPr lang="sv-SE" err="1"/>
              <a:t>something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most</a:t>
            </a:r>
            <a:r>
              <a:rPr lang="sv-SE"/>
              <a:t> </a:t>
            </a:r>
            <a:r>
              <a:rPr lang="sv-SE" err="1"/>
              <a:t>people</a:t>
            </a:r>
            <a:r>
              <a:rPr lang="sv-SE"/>
              <a:t> </a:t>
            </a:r>
            <a:r>
              <a:rPr lang="sv-SE" err="1"/>
              <a:t>don’t</a:t>
            </a:r>
            <a:r>
              <a:rPr lang="sv-SE"/>
              <a:t> </a:t>
            </a:r>
            <a:r>
              <a:rPr lang="sv-SE" err="1"/>
              <a:t>know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: </a:t>
            </a:r>
            <a:r>
              <a:rPr lang="sv-SE" err="1"/>
              <a:t>Example</a:t>
            </a:r>
            <a:br>
              <a:rPr lang="sv-SE"/>
            </a:br>
            <a:r>
              <a:rPr lang="sv-SE" err="1"/>
              <a:t>Speak</a:t>
            </a:r>
            <a:r>
              <a:rPr lang="sv-SE"/>
              <a:t> 5 </a:t>
            </a:r>
            <a:r>
              <a:rPr lang="sv-SE" err="1"/>
              <a:t>languages</a:t>
            </a:r>
            <a:r>
              <a:rPr lang="sv-SE"/>
              <a:t>, </a:t>
            </a:r>
            <a:r>
              <a:rPr lang="sv-SE" err="1"/>
              <a:t>lived</a:t>
            </a:r>
            <a:r>
              <a:rPr lang="sv-SE"/>
              <a:t> in over 4 </a:t>
            </a:r>
            <a:r>
              <a:rPr lang="sv-SE" err="1"/>
              <a:t>countries</a:t>
            </a:r>
            <a:r>
              <a:rPr lang="sv-SE"/>
              <a:t>, </a:t>
            </a:r>
            <a:r>
              <a:rPr lang="sv-SE" err="1"/>
              <a:t>visited</a:t>
            </a:r>
            <a:r>
              <a:rPr lang="sv-SE"/>
              <a:t>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than</a:t>
            </a:r>
            <a:r>
              <a:rPr lang="sv-SE"/>
              <a:t> 30 </a:t>
            </a:r>
            <a:r>
              <a:rPr lang="sv-SE" err="1"/>
              <a:t>countries</a:t>
            </a:r>
            <a:r>
              <a:rPr lang="sv-SE"/>
              <a:t>, best </a:t>
            </a:r>
            <a:r>
              <a:rPr lang="sv-SE" err="1"/>
              <a:t>thing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cook</a:t>
            </a: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(PLEASE ADD YOUR PICTURE)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65F73-3C1D-68E1-4D40-BE84D64D82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26" name="Picture 2" descr="Michael Oppenheimer">
            <a:extLst>
              <a:ext uri="{FF2B5EF4-FFF2-40B4-BE49-F238E27FC236}">
                <a16:creationId xmlns:a16="http://schemas.microsoft.com/office/drawing/2014/main" id="{03872A07-B87B-384A-2E73-CD90305498B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1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 for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56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Sweden regularly tops global indexes as one of the world’s most innovative countries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Home of the Nobel Prize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Have you heard of our innovative global brands?: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 &amp; M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ABB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Volvo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Spotify 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IKEA	</a:t>
            </a:r>
            <a:endParaRPr lang="en-US" sz="1800" dirty="0">
              <a:ea typeface="+mn-lt"/>
              <a:cs typeface="+mn-lt"/>
            </a:endParaRP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83007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r>
              <a:rPr lang="en-US" sz="2000">
                <a:ea typeface="+mn-lt"/>
                <a:cs typeface="+mn-lt"/>
              </a:rPr>
              <a:t>Top ranked university system (Universitas 21)</a:t>
            </a:r>
          </a:p>
          <a:p>
            <a:pPr lvl="1"/>
            <a:r>
              <a:rPr lang="en-US" sz="1800">
                <a:ea typeface="+mn-lt"/>
                <a:cs typeface="+mn-lt"/>
              </a:rPr>
              <a:t>All universities share an excellent quality of teaching and research</a:t>
            </a:r>
          </a:p>
          <a:p>
            <a:pPr lvl="1"/>
            <a:r>
              <a:rPr lang="en-US" sz="1800">
                <a:ea typeface="+mn-lt"/>
                <a:cs typeface="+mn-lt"/>
              </a:rPr>
              <a:t>No difference in quality between university college and university</a:t>
            </a:r>
          </a:p>
          <a:p>
            <a:pPr lvl="1"/>
            <a:r>
              <a:rPr lang="en-US" sz="1800">
                <a:ea typeface="+mn-lt"/>
                <a:cs typeface="+mn-lt"/>
              </a:rPr>
              <a:t>Rankings not important to Swedes (equal society)</a:t>
            </a: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40707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07D20B-213B-47E5-F342-FE3066616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284" y="2187302"/>
            <a:ext cx="5318369" cy="3505473"/>
          </a:xfrm>
        </p:spPr>
        <p:txBody>
          <a:bodyPr lIns="91440" tIns="45720" rIns="91440" bIns="45720" anchor="t"/>
          <a:lstStyle/>
          <a:p>
            <a:r>
              <a:rPr lang="sv-SE"/>
              <a:t>Dalarna is a </a:t>
            </a:r>
            <a:r>
              <a:rPr lang="sv-SE" err="1"/>
              <a:t>province</a:t>
            </a:r>
            <a:r>
              <a:rPr lang="sv-SE"/>
              <a:t> </a:t>
            </a:r>
            <a:r>
              <a:rPr lang="sv-SE" err="1"/>
              <a:t>located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200 kilometers from </a:t>
            </a:r>
            <a:r>
              <a:rPr lang="sv-SE" b="1"/>
              <a:t>Stockholm</a:t>
            </a:r>
            <a:r>
              <a:rPr lang="sv-SE"/>
              <a:t>, less </a:t>
            </a:r>
            <a:r>
              <a:rPr lang="sv-SE" err="1"/>
              <a:t>than</a:t>
            </a:r>
            <a:r>
              <a:rPr lang="sv-SE"/>
              <a:t> 2.5 </a:t>
            </a:r>
            <a:r>
              <a:rPr lang="sv-SE" err="1"/>
              <a:t>hours</a:t>
            </a:r>
            <a:r>
              <a:rPr lang="sv-SE"/>
              <a:t> by </a:t>
            </a:r>
            <a:r>
              <a:rPr lang="sv-SE" err="1"/>
              <a:t>train</a:t>
            </a:r>
            <a:r>
              <a:rPr lang="sv-SE"/>
              <a:t>.</a:t>
            </a:r>
          </a:p>
          <a:p>
            <a:r>
              <a:rPr lang="sv-SE"/>
              <a:t>Falun and Borlänge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biggest</a:t>
            </a:r>
            <a:r>
              <a:rPr lang="sv-SE"/>
              <a:t> </a:t>
            </a:r>
            <a:r>
              <a:rPr lang="sv-SE" err="1"/>
              <a:t>towns</a:t>
            </a:r>
            <a:r>
              <a:rPr lang="sv-SE"/>
              <a:t>; </a:t>
            </a:r>
            <a:r>
              <a:rPr lang="sv-SE" err="1"/>
              <a:t>combined</a:t>
            </a:r>
            <a:r>
              <a:rPr lang="sv-SE"/>
              <a:t> population 100 000 </a:t>
            </a:r>
            <a:r>
              <a:rPr lang="sv-SE" err="1"/>
              <a:t>people</a:t>
            </a:r>
            <a:r>
              <a:rPr lang="sv-SE"/>
              <a:t>.</a:t>
            </a:r>
          </a:p>
          <a:p>
            <a:r>
              <a:rPr lang="sv-SE" err="1"/>
              <a:t>Two</a:t>
            </a:r>
            <a:r>
              <a:rPr lang="sv-SE"/>
              <a:t> </a:t>
            </a:r>
            <a:r>
              <a:rPr lang="sv-SE" err="1"/>
              <a:t>campuses</a:t>
            </a:r>
            <a:r>
              <a:rPr lang="sv-SE"/>
              <a:t> in Falun and Borlänge (</a:t>
            </a:r>
            <a:r>
              <a:rPr lang="sv-SE" err="1"/>
              <a:t>around</a:t>
            </a:r>
            <a:r>
              <a:rPr lang="sv-SE"/>
              <a:t> 4000 students </a:t>
            </a:r>
            <a:r>
              <a:rPr lang="sv-SE" err="1"/>
              <a:t>study</a:t>
            </a:r>
            <a:r>
              <a:rPr lang="sv-SE"/>
              <a:t> on campus). </a:t>
            </a:r>
            <a:br>
              <a:rPr lang="sv-SE"/>
            </a:br>
            <a:endParaRPr lang="sv-S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location</a:t>
            </a:r>
            <a:endParaRPr lang="en-US"/>
          </a:p>
        </p:txBody>
      </p:sp>
      <p:grpSp>
        <p:nvGrpSpPr>
          <p:cNvPr id="17" name="Group 16" descr="A picture in the upper right hand corner of the inside of the library at Campus Falun.&#10;&#10;A picture in the lower right hand corner that shows the lab building of Campus Borlänge ">
            <a:extLst>
              <a:ext uri="{FF2B5EF4-FFF2-40B4-BE49-F238E27FC236}">
                <a16:creationId xmlns:a16="http://schemas.microsoft.com/office/drawing/2014/main" id="{ED97E6E9-6666-48E3-E227-CA4EA2FEBFE0}"/>
              </a:ext>
            </a:extLst>
          </p:cNvPr>
          <p:cNvGrpSpPr/>
          <p:nvPr/>
        </p:nvGrpSpPr>
        <p:grpSpPr>
          <a:xfrm>
            <a:off x="6780035" y="-99026"/>
            <a:ext cx="6228867" cy="6012584"/>
            <a:chOff x="6630821" y="210154"/>
            <a:chExt cx="6228867" cy="6012584"/>
          </a:xfrm>
        </p:grpSpPr>
        <p:sp>
          <p:nvSpPr>
            <p:cNvPr id="12" name="Rektangel 117">
              <a:extLst>
                <a:ext uri="{FF2B5EF4-FFF2-40B4-BE49-F238E27FC236}">
                  <a16:creationId xmlns:a16="http://schemas.microsoft.com/office/drawing/2014/main" id="{9BD9078B-48BB-B6C4-949B-5CBB3EAE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7435" y="1887411"/>
              <a:ext cx="2882253" cy="52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v-SE" sz="1400" b="1">
                  <a:latin typeface="+mj-lt"/>
                  <a:ea typeface="Times New Roman" charset="0"/>
                  <a:cs typeface="Times New Roman" charset="0"/>
                </a:rPr>
                <a:t>Campus Falun</a:t>
              </a:r>
            </a:p>
            <a:p>
              <a:endParaRPr lang="sv-SE" sz="1100">
                <a:latin typeface="+mj-lt"/>
                <a:cs typeface="Georgi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F6C88-CC33-AF9D-8E3A-090549BF6181}"/>
                </a:ext>
              </a:extLst>
            </p:cNvPr>
            <p:cNvGrpSpPr/>
            <p:nvPr/>
          </p:nvGrpSpPr>
          <p:grpSpPr>
            <a:xfrm>
              <a:off x="6630821" y="210154"/>
              <a:ext cx="5278919" cy="6012584"/>
              <a:chOff x="6630821" y="507868"/>
              <a:chExt cx="5278919" cy="6012584"/>
            </a:xfrm>
          </p:grpSpPr>
          <p:pic>
            <p:nvPicPr>
              <p:cNvPr id="8" name="Picture 7" descr="Dlarna_sida.eps">
                <a:extLst>
                  <a:ext uri="{FF2B5EF4-FFF2-40B4-BE49-F238E27FC236}">
                    <a16:creationId xmlns:a16="http://schemas.microsoft.com/office/drawing/2014/main" id="{03D0C556-7D9A-16BF-9794-162EBA44D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693" y="2360052"/>
                <a:ext cx="3131856" cy="2071189"/>
              </a:xfrm>
              <a:prstGeom prst="rect">
                <a:avLst/>
              </a:prstGeom>
            </p:spPr>
          </p:pic>
          <p:pic>
            <p:nvPicPr>
              <p:cNvPr id="9" name="Picture 8" descr="Sverige.eps">
                <a:extLst>
                  <a:ext uri="{FF2B5EF4-FFF2-40B4-BE49-F238E27FC236}">
                    <a16:creationId xmlns:a16="http://schemas.microsoft.com/office/drawing/2014/main" id="{7DE433A3-64A9-2282-EE59-48C68A44D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821" y="1708137"/>
                <a:ext cx="1334427" cy="3651516"/>
              </a:xfrm>
              <a:prstGeom prst="rect">
                <a:avLst/>
              </a:prstGeom>
            </p:spPr>
          </p:pic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E3480492-42C3-5B40-9D72-7DED20CC981B}"/>
                  </a:ext>
                </a:extLst>
              </p:cNvPr>
              <p:cNvSpPr/>
              <p:nvPr/>
            </p:nvSpPr>
            <p:spPr>
              <a:xfrm>
                <a:off x="6686068" y="3480786"/>
                <a:ext cx="624046" cy="722804"/>
              </a:xfrm>
              <a:prstGeom prst="roundRect">
                <a:avLst/>
              </a:prstGeom>
              <a:noFill/>
              <a:ln w="20320">
                <a:solidFill>
                  <a:srgbClr val="CE0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kern="1200"/>
              </a:p>
            </p:txBody>
          </p:sp>
          <p:sp>
            <p:nvSpPr>
              <p:cNvPr id="11" name="Rektangel 117">
                <a:extLst>
                  <a:ext uri="{FF2B5EF4-FFF2-40B4-BE49-F238E27FC236}">
                    <a16:creationId xmlns:a16="http://schemas.microsoft.com/office/drawing/2014/main" id="{C01E325E-2D2B-5AD1-A1C3-2143E8E8D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117" y="4367594"/>
                <a:ext cx="3051623" cy="32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sv-SE" sz="1400" b="1">
                    <a:latin typeface="+mj-lt"/>
                    <a:ea typeface="Times New Roman" charset="0"/>
                    <a:cs typeface="Times New Roman" charset="0"/>
                  </a:rPr>
                  <a:t>Campus Borlänge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65C8FD-F595-3769-F5FA-2170D4CEC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6260" y="3640954"/>
                <a:ext cx="467978" cy="697130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A66D3B-FEF3-7E01-BC9A-F583AFE10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594" y="2573079"/>
                <a:ext cx="259904" cy="909423"/>
              </a:xfrm>
              <a:prstGeom prst="line">
                <a:avLst/>
              </a:prstGeom>
              <a:ln w="6350">
                <a:solidFill>
                  <a:srgbClr val="CE0060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7BAC55-E46D-41F8-4A9B-3224C393F953}"/>
                  </a:ext>
                </a:extLst>
              </p:cNvPr>
              <p:cNvCxnSpPr/>
              <p:nvPr/>
            </p:nvCxnSpPr>
            <p:spPr>
              <a:xfrm flipV="1">
                <a:off x="7360677" y="2976846"/>
                <a:ext cx="1182162" cy="901654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A building with a parking lot and cars in front of it&#10;&#10;Description automatically generated with low confidence">
                <a:extLst>
                  <a:ext uri="{FF2B5EF4-FFF2-40B4-BE49-F238E27FC236}">
                    <a16:creationId xmlns:a16="http://schemas.microsoft.com/office/drawing/2014/main" id="{DC139F1D-809A-CDA6-2F4A-FB9D72284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839" y="4757933"/>
                <a:ext cx="2350025" cy="1762519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BE1945F-86BD-9404-30C0-C74FCC02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638" y="507868"/>
                <a:ext cx="2468102" cy="164128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43302EF-65F8-0CC7-8E40-7B8BE4146805}"/>
              </a:ext>
            </a:extLst>
          </p:cNvPr>
          <p:cNvSpPr txBox="1">
            <a:spLocks/>
          </p:cNvSpPr>
          <p:nvPr/>
        </p:nvSpPr>
        <p:spPr>
          <a:xfrm>
            <a:off x="1320401" y="5743748"/>
            <a:ext cx="5528507" cy="229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/>
              <a:t>	            </a:t>
            </a:r>
            <a:r>
              <a:rPr lang="en-gb" sz="1200" i="1"/>
              <a:t> Photographer: Yasir Imam, Xi Su</a:t>
            </a:r>
            <a:endParaRPr lang="sv-SE" sz="1200" i="1"/>
          </a:p>
        </p:txBody>
      </p:sp>
    </p:spTree>
    <p:extLst>
      <p:ext uri="{BB962C8B-B14F-4D97-AF65-F5344CB8AC3E}">
        <p14:creationId xmlns:p14="http://schemas.microsoft.com/office/powerpoint/2010/main" val="336227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err="1"/>
              <a:t>About</a:t>
            </a:r>
            <a:r>
              <a:rPr lang="sv-SE" altLang="zh-CN"/>
              <a:t> Dalarna</a:t>
            </a:r>
            <a:endParaRPr lang="en-gb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83937"/>
            <a:ext cx="5563771" cy="942828"/>
          </a:xfrm>
        </p:spPr>
        <p:txBody>
          <a:bodyPr/>
          <a:lstStyle/>
          <a:p>
            <a:r>
              <a:rPr lang="en-GB" altLang="zh-CN" sz="2800" b="1"/>
              <a:t>Dalarna is the Heart of Sweden</a:t>
            </a:r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/>
              <a:t>	                 Photographer: Yasir Imam (former student)</a:t>
            </a:r>
            <a:endParaRPr lang="sv-SE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38" y="2229317"/>
            <a:ext cx="5776135" cy="3590497"/>
          </a:xfrm>
        </p:spPr>
        <p:txBody>
          <a:bodyPr/>
          <a:lstStyle/>
          <a:p>
            <a:r>
              <a:rPr lang="en-US"/>
              <a:t>“</a:t>
            </a:r>
            <a:r>
              <a:rPr lang="en-GB"/>
              <a:t>Traveling in Dalarna is like experiencing Sweden in a miniature.</a:t>
            </a:r>
            <a:r>
              <a:rPr lang="en-US"/>
              <a:t>”</a:t>
            </a:r>
          </a:p>
          <a:p>
            <a:r>
              <a:rPr lang="sv-SE"/>
              <a:t>Major </a:t>
            </a:r>
            <a:r>
              <a:rPr lang="sv-SE" err="1"/>
              <a:t>cultural</a:t>
            </a:r>
            <a:r>
              <a:rPr lang="sv-SE"/>
              <a:t> </a:t>
            </a:r>
            <a:r>
              <a:rPr lang="sv-SE" err="1"/>
              <a:t>celebrations</a:t>
            </a:r>
            <a:r>
              <a:rPr lang="sv-SE"/>
              <a:t> and </a:t>
            </a:r>
            <a:r>
              <a:rPr lang="sv-SE" err="1"/>
              <a:t>beautiful</a:t>
            </a:r>
            <a:r>
              <a:rPr lang="sv-SE"/>
              <a:t> </a:t>
            </a:r>
            <a:r>
              <a:rPr lang="sv-SE" err="1"/>
              <a:t>nature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always</a:t>
            </a:r>
            <a:r>
              <a:rPr lang="sv-SE"/>
              <a:t> </a:t>
            </a:r>
            <a:r>
              <a:rPr lang="sv-SE" err="1"/>
              <a:t>close</a:t>
            </a:r>
            <a:r>
              <a:rPr lang="sv-SE"/>
              <a:t> by and </a:t>
            </a:r>
            <a:r>
              <a:rPr lang="sv-SE" err="1"/>
              <a:t>encourage</a:t>
            </a:r>
            <a:r>
              <a:rPr lang="sv-SE"/>
              <a:t> an </a:t>
            </a:r>
            <a:r>
              <a:rPr lang="sv-SE" err="1"/>
              <a:t>active</a:t>
            </a:r>
            <a:r>
              <a:rPr lang="sv-SE"/>
              <a:t> </a:t>
            </a:r>
            <a:r>
              <a:rPr lang="sv-SE" err="1"/>
              <a:t>lifestyle</a:t>
            </a:r>
            <a:r>
              <a:rPr lang="sv-SE"/>
              <a:t>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latshållare för bild 9" descr="A picture of a campfire on a rock formation looking out over a river. The sun is setting over the horizon.">
            <a:extLst>
              <a:ext uri="{FF2B5EF4-FFF2-40B4-BE49-F238E27FC236}">
                <a16:creationId xmlns:a16="http://schemas.microsoft.com/office/drawing/2014/main" id="{A732989B-E953-2294-CBDC-F002F6F8B1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2381876231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EC0D6CD0-B53F-4549-86E6-226F678D1920}"/>
    </a:ext>
  </a:extLst>
</a:theme>
</file>

<file path=ppt/theme/theme2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922C0055-FA7D-4CDC-A06A-FB93D3910EE6}"/>
    </a:ext>
  </a:extLst>
</a:theme>
</file>

<file path=ppt/theme/theme3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1CA9D0-55D1-4DD0-A4DF-721340BADC02}">
  <we:reference id="9a27c825-68e6-4141-9ae1-5ac62653b807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D016960E48B4316FB00FA4E3EA" ma:contentTypeVersion="18" ma:contentTypeDescription="Create a new document." ma:contentTypeScope="" ma:versionID="f1f867bd7ea63b28c3bbdf562e867b20">
  <xsd:schema xmlns:xsd="http://www.w3.org/2001/XMLSchema" xmlns:xs="http://www.w3.org/2001/XMLSchema" xmlns:p="http://schemas.microsoft.com/office/2006/metadata/properties" xmlns:ns2="01702144-df17-42cb-bd5e-f902e164a2df" xmlns:ns3="6cd01150-82fa-4c01-9f65-3540c9638394" targetNamespace="http://schemas.microsoft.com/office/2006/metadata/properties" ma:root="true" ma:fieldsID="646aa342571cef6a4e1764ecf52d1010" ns2:_="" ns3:_="">
    <xsd:import namespace="01702144-df17-42cb-bd5e-f902e164a2df"/>
    <xsd:import namespace="6cd01150-82fa-4c01-9f65-3540c9638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Datum_x0020_och_x0020_tid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2144-df17-42cb-bd5e-f902e164a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Datum_x0020_och_x0020_tid" ma:index="16" nillable="true" ma:displayName="Datum och tid" ma:format="DateTime" ma:internalName="Datum_x0020_och_x0020_tid">
      <xsd:simpleType>
        <xsd:restriction base="dms:DateTime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1150-82fa-4c01-9f65-3540c9638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4b65ca-d694-4caa-9c0b-516c801aef96}" ma:internalName="TaxCatchAll" ma:showField="CatchAllData" ma:web="6cd01150-82fa-4c01-9f65-3540c9638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01150-82fa-4c01-9f65-3540c9638394" xsi:nil="true"/>
    <lcf76f155ced4ddcb4097134ff3c332f xmlns="01702144-df17-42cb-bd5e-f902e164a2df">
      <Terms xmlns="http://schemas.microsoft.com/office/infopath/2007/PartnerControls"/>
    </lcf76f155ced4ddcb4097134ff3c332f>
    <Datum_x0020_och_x0020_tid xmlns="01702144-df17-42cb-bd5e-f902e164a2df" xsi:nil="true"/>
  </documentManagement>
</p:properties>
</file>

<file path=customXml/itemProps1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FEB6CE-AF86-44BD-8756-06D2B25F2A7A}">
  <ds:schemaRefs>
    <ds:schemaRef ds:uri="01702144-df17-42cb-bd5e-f902e164a2df"/>
    <ds:schemaRef ds:uri="6cd01150-82fa-4c01-9f65-3540c96383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12D53D-0541-481F-B590-944BD46D5A35}">
  <ds:schemaRefs>
    <ds:schemaRef ds:uri="http://purl.org/dc/terms/"/>
    <ds:schemaRef ds:uri="http://www.w3.org/XML/1998/namespace"/>
    <ds:schemaRef ds:uri="01702144-df17-42cb-bd5e-f902e164a2df"/>
    <ds:schemaRef ds:uri="6cd01150-82fa-4c01-9f65-3540c9638394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59BF44D2</Template>
  <TotalTime>222</TotalTime>
  <Words>1179</Words>
  <Application>Microsoft Office PowerPoint</Application>
  <PresentationFormat>Bredbild</PresentationFormat>
  <Paragraphs>178</Paragraphs>
  <Slides>20</Slides>
  <Notes>10</Notes>
  <HiddenSlides>3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HDa Innehåll</vt:lpstr>
      <vt:lpstr>HDa Start och Avslut</vt:lpstr>
      <vt:lpstr>Presentation template for your programme</vt:lpstr>
      <vt:lpstr>About Dalarna University</vt:lpstr>
      <vt:lpstr>About Dalarna University</vt:lpstr>
      <vt:lpstr>Your name:</vt:lpstr>
      <vt:lpstr>Agenda for this presentation</vt:lpstr>
      <vt:lpstr>Sweden is smart and innovative</vt:lpstr>
      <vt:lpstr>Sweden is smart and innovative</vt:lpstr>
      <vt:lpstr>Dalarna’s location</vt:lpstr>
      <vt:lpstr>Dalarna is the Heart of Sweden</vt:lpstr>
      <vt:lpstr>Dalarna University is modern</vt:lpstr>
      <vt:lpstr>Dalarna University is modern</vt:lpstr>
      <vt:lpstr>Dalarna University is modern</vt:lpstr>
      <vt:lpstr>Dalarna University is close</vt:lpstr>
      <vt:lpstr>Dalarna University is close</vt:lpstr>
      <vt:lpstr>Dalarna University is close</vt:lpstr>
      <vt:lpstr>Dalarna University is close</vt:lpstr>
      <vt:lpstr>Dalarna University is close</vt:lpstr>
      <vt:lpstr>Master’s Programme in xxxxx</vt:lpstr>
      <vt:lpstr>Thank you for watching! Please contact us if you have any questions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Oppenheimer (HDa)</dc:creator>
  <cp:lastModifiedBy>Michael Oppenheimer (HDa)</cp:lastModifiedBy>
  <cp:revision>3</cp:revision>
  <cp:lastPrinted>2022-12-01T09:36:09Z</cp:lastPrinted>
  <dcterms:created xsi:type="dcterms:W3CDTF">2022-11-21T14:49:54Z</dcterms:created>
  <dcterms:modified xsi:type="dcterms:W3CDTF">2023-05-26T07:03:56Z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0x0101007104DFD016960E48B4316FB00FA4E3EA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Avdelning">
    <vt:lpwstr>2;#Kommunikationsavdelningen|40208715-28ac-40ac-8185-8faf1f647166</vt:lpwstr>
  </property>
</Properties>
</file>